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Lst>
  <p:notesMasterIdLst>
    <p:notesMasterId r:id="rId24"/>
  </p:notesMasterIdLst>
  <p:handoutMasterIdLst>
    <p:handoutMasterId r:id="rId25"/>
  </p:handoutMasterIdLst>
  <p:sldIdLst>
    <p:sldId id="264" r:id="rId2"/>
    <p:sldId id="402" r:id="rId3"/>
    <p:sldId id="450" r:id="rId4"/>
    <p:sldId id="404" r:id="rId5"/>
    <p:sldId id="403" r:id="rId6"/>
    <p:sldId id="405" r:id="rId7"/>
    <p:sldId id="429" r:id="rId8"/>
    <p:sldId id="437" r:id="rId9"/>
    <p:sldId id="430" r:id="rId10"/>
    <p:sldId id="431" r:id="rId11"/>
    <p:sldId id="438" r:id="rId12"/>
    <p:sldId id="432" r:id="rId13"/>
    <p:sldId id="439" r:id="rId14"/>
    <p:sldId id="440" r:id="rId15"/>
    <p:sldId id="441" r:id="rId16"/>
    <p:sldId id="442" r:id="rId17"/>
    <p:sldId id="443" r:id="rId18"/>
    <p:sldId id="444" r:id="rId19"/>
    <p:sldId id="445" r:id="rId20"/>
    <p:sldId id="446" r:id="rId21"/>
    <p:sldId id="447" r:id="rId22"/>
    <p:sldId id="449" r:id="rId23"/>
  </p:sldIdLst>
  <p:sldSz cx="9144000" cy="6858000" type="screen4x3"/>
  <p:notesSz cx="6789738" cy="9929813"/>
  <p:defaultTextStyle>
    <a:defPPr>
      <a:defRPr lang="en-A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87"/>
    <a:srgbClr val="CC6600"/>
    <a:srgbClr val="002A4F"/>
    <a:srgbClr val="C13828"/>
    <a:srgbClr val="01447A"/>
    <a:srgbClr val="003F74"/>
    <a:srgbClr val="BDC9E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0" autoAdjust="0"/>
    <p:restoredTop sz="91756" autoAdjust="0"/>
  </p:normalViewPr>
  <p:slideViewPr>
    <p:cSldViewPr>
      <p:cViewPr>
        <p:scale>
          <a:sx n="66" d="100"/>
          <a:sy n="66" d="100"/>
        </p:scale>
        <p:origin x="-1398" y="-144"/>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2418"/>
    </p:cViewPr>
  </p:sorterViewPr>
  <p:notesViewPr>
    <p:cSldViewPr>
      <p:cViewPr varScale="1">
        <p:scale>
          <a:sx n="48" d="100"/>
          <a:sy n="48" d="100"/>
        </p:scale>
        <p:origin x="-2940" y="-108"/>
      </p:cViewPr>
      <p:guideLst>
        <p:guide orient="horz" pos="3127"/>
        <p:guide pos="21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16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3427" name="Rectangle 3"/>
          <p:cNvSpPr>
            <a:spLocks noGrp="1" noChangeArrowheads="1"/>
          </p:cNvSpPr>
          <p:nvPr>
            <p:ph type="dt" sz="quarter" idx="1"/>
          </p:nvPr>
        </p:nvSpPr>
        <p:spPr bwMode="auto">
          <a:xfrm>
            <a:off x="3846513" y="0"/>
            <a:ext cx="29416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03428" name="Rectangle 4"/>
          <p:cNvSpPr>
            <a:spLocks noGrp="1" noChangeArrowheads="1"/>
          </p:cNvSpPr>
          <p:nvPr>
            <p:ph type="ftr" sz="quarter" idx="2"/>
          </p:nvPr>
        </p:nvSpPr>
        <p:spPr bwMode="auto">
          <a:xfrm>
            <a:off x="0" y="9431338"/>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3429" name="Rectangle 5"/>
          <p:cNvSpPr>
            <a:spLocks noGrp="1" noChangeArrowheads="1"/>
          </p:cNvSpPr>
          <p:nvPr>
            <p:ph type="sldNum" sz="quarter" idx="3"/>
          </p:nvPr>
        </p:nvSpPr>
        <p:spPr bwMode="auto">
          <a:xfrm>
            <a:off x="3846513" y="9431338"/>
            <a:ext cx="294163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CE4A64F-B8D3-4FE0-8937-96F8C481C2D1}" type="slidenum">
              <a:rPr lang="en-AU"/>
              <a:pPr>
                <a:defRPr/>
              </a:pPr>
              <a:t>‹#›</a:t>
            </a:fld>
            <a:endParaRPr lang="en-AU"/>
          </a:p>
        </p:txBody>
      </p:sp>
    </p:spTree>
    <p:extLst>
      <p:ext uri="{BB962C8B-B14F-4D97-AF65-F5344CB8AC3E}">
        <p14:creationId xmlns:p14="http://schemas.microsoft.com/office/powerpoint/2010/main" xmlns="" val="3258669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16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36867" name="Rectangle 3"/>
          <p:cNvSpPr>
            <a:spLocks noGrp="1" noChangeArrowheads="1"/>
          </p:cNvSpPr>
          <p:nvPr>
            <p:ph type="dt" idx="1"/>
          </p:nvPr>
        </p:nvSpPr>
        <p:spPr bwMode="auto">
          <a:xfrm>
            <a:off x="3846513" y="0"/>
            <a:ext cx="29416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12813" y="744538"/>
            <a:ext cx="4964112" cy="3724275"/>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6463"/>
            <a:ext cx="5430838"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6870" name="Rectangle 6"/>
          <p:cNvSpPr>
            <a:spLocks noGrp="1" noChangeArrowheads="1"/>
          </p:cNvSpPr>
          <p:nvPr>
            <p:ph type="ftr" sz="quarter" idx="4"/>
          </p:nvPr>
        </p:nvSpPr>
        <p:spPr bwMode="auto">
          <a:xfrm>
            <a:off x="0" y="9431338"/>
            <a:ext cx="29416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36871" name="Rectangle 7"/>
          <p:cNvSpPr>
            <a:spLocks noGrp="1" noChangeArrowheads="1"/>
          </p:cNvSpPr>
          <p:nvPr>
            <p:ph type="sldNum" sz="quarter" idx="5"/>
          </p:nvPr>
        </p:nvSpPr>
        <p:spPr bwMode="auto">
          <a:xfrm>
            <a:off x="3846513" y="9431338"/>
            <a:ext cx="294163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C411A69-EC59-4E46-98DE-A9DAA10765E2}" type="slidenum">
              <a:rPr lang="en-AU"/>
              <a:pPr>
                <a:defRPr/>
              </a:pPr>
              <a:t>‹#›</a:t>
            </a:fld>
            <a:endParaRPr lang="en-AU"/>
          </a:p>
        </p:txBody>
      </p:sp>
    </p:spTree>
    <p:extLst>
      <p:ext uri="{BB962C8B-B14F-4D97-AF65-F5344CB8AC3E}">
        <p14:creationId xmlns:p14="http://schemas.microsoft.com/office/powerpoint/2010/main" xmlns="" val="4099593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E69402B-3AC4-451D-A322-0B9778C71E04}" type="slidenum">
              <a:rPr lang="en-US"/>
              <a:pPr/>
              <a:t>1</a:t>
            </a:fld>
            <a:endParaRPr 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dirty="0" smtClean="0"/>
              <a:t>Acknowledge</a:t>
            </a:r>
            <a:r>
              <a:rPr lang="en-US" baseline="0" dirty="0" smtClean="0"/>
              <a:t> traditional owners.</a:t>
            </a:r>
          </a:p>
          <a:p>
            <a:pPr eaLnBrk="1" hangingPunct="1"/>
            <a:endParaRPr lang="en-US" baseline="0" dirty="0" smtClean="0"/>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12</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u="sng" dirty="0" smtClean="0"/>
              <a:t>Notes for teachers</a:t>
            </a:r>
            <a:r>
              <a:rPr lang="en-AU" u="sng" baseline="0" dirty="0" smtClean="0"/>
              <a:t> and tutors</a:t>
            </a:r>
          </a:p>
          <a:p>
            <a:r>
              <a:rPr lang="en-AU" dirty="0" smtClean="0"/>
              <a:t>Discuss the circumstances when an interpreter is not used including patient preference and inaccessibility.</a:t>
            </a:r>
          </a:p>
          <a:p>
            <a:endParaRPr lang="en-AU" dirty="0" smtClean="0"/>
          </a:p>
          <a:p>
            <a:r>
              <a:rPr lang="en-AU" sz="1200" kern="1200" baseline="0" dirty="0" smtClean="0">
                <a:solidFill>
                  <a:schemeClr val="tx1"/>
                </a:solidFill>
                <a:latin typeface="Arial" charset="0"/>
                <a:ea typeface="+mn-ea"/>
                <a:cs typeface="+mn-cs"/>
              </a:rPr>
              <a:t>Wherever possible, find out as much as you can about the person with whom you will be speaking. The more you know, the better the information you can provide. Some key questions to ask include:</a:t>
            </a:r>
          </a:p>
          <a:p>
            <a:r>
              <a:rPr lang="en-AU" sz="1200" kern="1200" baseline="0" dirty="0" smtClean="0">
                <a:solidFill>
                  <a:schemeClr val="tx1"/>
                </a:solidFill>
                <a:latin typeface="Arial" charset="0"/>
                <a:ea typeface="+mn-ea"/>
                <a:cs typeface="+mn-cs"/>
              </a:rPr>
              <a:t>• What languages does the client speak, other than English?</a:t>
            </a:r>
          </a:p>
          <a:p>
            <a:r>
              <a:rPr lang="en-AU" sz="1200" kern="1200" baseline="0" dirty="0" smtClean="0">
                <a:solidFill>
                  <a:schemeClr val="tx1"/>
                </a:solidFill>
                <a:latin typeface="Arial" charset="0"/>
                <a:ea typeface="+mn-ea"/>
                <a:cs typeface="+mn-cs"/>
              </a:rPr>
              <a:t>• What is their ethnicity and cultural background?</a:t>
            </a:r>
          </a:p>
          <a:p>
            <a:r>
              <a:rPr lang="en-AU" sz="1200" kern="1200" baseline="0" dirty="0" smtClean="0">
                <a:solidFill>
                  <a:schemeClr val="tx1"/>
                </a:solidFill>
                <a:latin typeface="Arial" charset="0"/>
                <a:ea typeface="+mn-ea"/>
                <a:cs typeface="+mn-cs"/>
              </a:rPr>
              <a:t>• What is their experience with your service?</a:t>
            </a:r>
          </a:p>
          <a:p>
            <a:r>
              <a:rPr lang="en-AU" sz="1200" kern="1200" baseline="0" dirty="0" smtClean="0">
                <a:solidFill>
                  <a:schemeClr val="tx1"/>
                </a:solidFill>
                <a:latin typeface="Arial" charset="0"/>
                <a:ea typeface="+mn-ea"/>
                <a:cs typeface="+mn-cs"/>
              </a:rPr>
              <a:t>• How comfortable are they with communicating in English? Will this comfort level change with the length or complexity</a:t>
            </a:r>
          </a:p>
          <a:p>
            <a:r>
              <a:rPr lang="en-AU" sz="1200" kern="1200" baseline="0" dirty="0" smtClean="0">
                <a:solidFill>
                  <a:schemeClr val="tx1"/>
                </a:solidFill>
                <a:latin typeface="Arial" charset="0"/>
                <a:ea typeface="+mn-ea"/>
                <a:cs typeface="+mn-cs"/>
              </a:rPr>
              <a:t>of the communication?</a:t>
            </a:r>
          </a:p>
          <a:p>
            <a:r>
              <a:rPr lang="en-AU" sz="1200" kern="1200" baseline="0" dirty="0" smtClean="0">
                <a:solidFill>
                  <a:schemeClr val="tx1"/>
                </a:solidFill>
                <a:latin typeface="Arial" charset="0"/>
                <a:ea typeface="+mn-ea"/>
                <a:cs typeface="+mn-cs"/>
              </a:rPr>
              <a:t>• Are they able to read in their preferred language, or in English?</a:t>
            </a:r>
          </a:p>
          <a:p>
            <a:r>
              <a:rPr lang="en-AU" sz="1200" kern="1200" baseline="0" dirty="0" smtClean="0">
                <a:solidFill>
                  <a:schemeClr val="tx1"/>
                </a:solidFill>
                <a:latin typeface="Arial" charset="0"/>
                <a:ea typeface="+mn-ea"/>
                <a:cs typeface="+mn-cs"/>
              </a:rPr>
              <a:t>• What issues will you be discussing?</a:t>
            </a:r>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13</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AU" sz="1200" b="0" u="sng" kern="1200" baseline="0" dirty="0" smtClean="0">
                <a:solidFill>
                  <a:schemeClr val="tx1"/>
                </a:solidFill>
                <a:latin typeface="Arial" charset="0"/>
                <a:ea typeface="+mn-ea"/>
                <a:cs typeface="+mn-cs"/>
              </a:rPr>
              <a:t>Notes for teachers and tutors</a:t>
            </a:r>
          </a:p>
          <a:p>
            <a:r>
              <a:rPr lang="en-AU" sz="1200" b="1" kern="1200" baseline="0" dirty="0" smtClean="0">
                <a:solidFill>
                  <a:schemeClr val="tx1"/>
                </a:solidFill>
                <a:latin typeface="Arial" charset="0"/>
                <a:ea typeface="+mn-ea"/>
                <a:cs typeface="+mn-cs"/>
              </a:rPr>
              <a:t>Speak clearly </a:t>
            </a:r>
            <a:r>
              <a:rPr lang="en-AU" sz="1200" kern="1200" baseline="0" dirty="0" smtClean="0">
                <a:solidFill>
                  <a:schemeClr val="tx1"/>
                </a:solidFill>
                <a:latin typeface="Arial" charset="0"/>
                <a:ea typeface="+mn-ea"/>
                <a:cs typeface="+mn-cs"/>
              </a:rPr>
              <a:t>- Many people are able to understand English when it is spoken clearly but become confused when the speaker talks too fast or slurs their words. </a:t>
            </a:r>
          </a:p>
          <a:p>
            <a:endParaRPr lang="en-AU" sz="1200" kern="1200" baseline="0" dirty="0" smtClean="0">
              <a:solidFill>
                <a:schemeClr val="tx1"/>
              </a:solidFill>
              <a:latin typeface="Arial" charset="0"/>
              <a:ea typeface="+mn-ea"/>
              <a:cs typeface="+mn-cs"/>
            </a:endParaRPr>
          </a:p>
          <a:p>
            <a:r>
              <a:rPr lang="en-AU" sz="1200" kern="1200" baseline="0" dirty="0" smtClean="0">
                <a:solidFill>
                  <a:schemeClr val="tx1"/>
                </a:solidFill>
                <a:latin typeface="Arial" charset="0"/>
                <a:ea typeface="+mn-ea"/>
                <a:cs typeface="+mn-cs"/>
              </a:rPr>
              <a:t>Moderate your speech by practising the following techniques:</a:t>
            </a:r>
          </a:p>
          <a:p>
            <a:r>
              <a:rPr lang="en-AU" sz="1200" kern="1200" baseline="0" dirty="0" smtClean="0">
                <a:solidFill>
                  <a:schemeClr val="tx1"/>
                </a:solidFill>
                <a:latin typeface="Arial" charset="0"/>
                <a:ea typeface="+mn-ea"/>
                <a:cs typeface="+mn-cs"/>
              </a:rPr>
              <a:t>• Speak at a consistent and measured pace.</a:t>
            </a:r>
          </a:p>
          <a:p>
            <a:r>
              <a:rPr lang="en-AU" sz="1200" kern="1200" baseline="0" dirty="0" smtClean="0">
                <a:solidFill>
                  <a:schemeClr val="tx1"/>
                </a:solidFill>
                <a:latin typeface="Arial" charset="0"/>
                <a:ea typeface="+mn-ea"/>
                <a:cs typeface="+mn-cs"/>
              </a:rPr>
              <a:t>• Do not speak too softly or too loudly.</a:t>
            </a:r>
          </a:p>
          <a:p>
            <a:r>
              <a:rPr lang="en-AU" sz="1200" kern="1200" baseline="0" dirty="0" smtClean="0">
                <a:solidFill>
                  <a:schemeClr val="tx1"/>
                </a:solidFill>
                <a:latin typeface="Arial" charset="0"/>
                <a:ea typeface="+mn-ea"/>
                <a:cs typeface="+mn-cs"/>
              </a:rPr>
              <a:t>• Speak each word as a separate word; try not to run words into each other.</a:t>
            </a:r>
          </a:p>
          <a:p>
            <a:r>
              <a:rPr lang="en-AU" sz="1200" kern="1200" baseline="0" dirty="0" smtClean="0">
                <a:solidFill>
                  <a:schemeClr val="tx1"/>
                </a:solidFill>
                <a:latin typeface="Arial" charset="0"/>
                <a:ea typeface="+mn-ea"/>
                <a:cs typeface="+mn-cs"/>
              </a:rPr>
              <a:t>• Enunciate words clearly. Be sure to finish each word so that the tense of words is clear to the listener.</a:t>
            </a:r>
          </a:p>
          <a:p>
            <a:r>
              <a:rPr lang="en-AU" sz="1200" kern="1200" baseline="0" dirty="0" smtClean="0">
                <a:solidFill>
                  <a:schemeClr val="tx1"/>
                </a:solidFill>
                <a:latin typeface="Arial" charset="0"/>
                <a:ea typeface="+mn-ea"/>
                <a:cs typeface="+mn-cs"/>
              </a:rPr>
              <a:t>• Face your client when you speak. If you must walk away for any reason, stop speaking and do not resume until you are again facing your client.</a:t>
            </a:r>
          </a:p>
          <a:p>
            <a:endParaRPr lang="en-AU" sz="1200" kern="1200" baseline="0" dirty="0" smtClean="0">
              <a:solidFill>
                <a:schemeClr val="tx1"/>
              </a:solidFill>
              <a:latin typeface="Arial" charset="0"/>
              <a:ea typeface="+mn-ea"/>
              <a:cs typeface="+mn-cs"/>
            </a:endParaRPr>
          </a:p>
          <a:p>
            <a:r>
              <a:rPr lang="en-AU" sz="1200" b="1" kern="1200" baseline="0" dirty="0" smtClean="0">
                <a:solidFill>
                  <a:schemeClr val="tx1"/>
                </a:solidFill>
                <a:latin typeface="Arial" charset="0"/>
                <a:ea typeface="+mn-ea"/>
                <a:cs typeface="+mn-cs"/>
              </a:rPr>
              <a:t>Speak simply</a:t>
            </a:r>
          </a:p>
          <a:p>
            <a:r>
              <a:rPr lang="en-AU" sz="1200" kern="1200" baseline="0" dirty="0" smtClean="0">
                <a:solidFill>
                  <a:schemeClr val="tx1"/>
                </a:solidFill>
                <a:latin typeface="Arial" charset="0"/>
                <a:ea typeface="+mn-ea"/>
                <a:cs typeface="+mn-cs"/>
              </a:rPr>
              <a:t>The English language is full of inconsistencies, ambiguities and multiple meanings. Many terms that we use everyday can be confusing to people who are learning the language.  Preparation and care are needed just to speak simply.</a:t>
            </a:r>
          </a:p>
          <a:p>
            <a:r>
              <a:rPr lang="en-AU" sz="1200" kern="1200" baseline="0" dirty="0" smtClean="0">
                <a:solidFill>
                  <a:schemeClr val="tx1"/>
                </a:solidFill>
                <a:latin typeface="Arial" charset="0"/>
                <a:ea typeface="+mn-ea"/>
                <a:cs typeface="+mn-cs"/>
              </a:rPr>
              <a:t>• Avoid acronyms (</a:t>
            </a:r>
            <a:r>
              <a:rPr lang="en-AU" sz="1200" kern="1200" baseline="0" dirty="0" err="1" smtClean="0">
                <a:solidFill>
                  <a:schemeClr val="tx1"/>
                </a:solidFill>
                <a:latin typeface="Arial" charset="0"/>
                <a:ea typeface="+mn-ea"/>
                <a:cs typeface="+mn-cs"/>
              </a:rPr>
              <a:t>eg</a:t>
            </a:r>
            <a:r>
              <a:rPr lang="en-AU" sz="1200" kern="1200" baseline="0" dirty="0" smtClean="0">
                <a:solidFill>
                  <a:schemeClr val="tx1"/>
                </a:solidFill>
                <a:latin typeface="Arial" charset="0"/>
                <a:ea typeface="+mn-ea"/>
                <a:cs typeface="+mn-cs"/>
              </a:rPr>
              <a:t> HACC, DHS) or explain them if you must use them.</a:t>
            </a:r>
          </a:p>
          <a:p>
            <a:r>
              <a:rPr lang="en-AU" sz="1200" kern="1200" baseline="0" dirty="0" smtClean="0">
                <a:solidFill>
                  <a:schemeClr val="tx1"/>
                </a:solidFill>
                <a:latin typeface="Arial" charset="0"/>
                <a:ea typeface="+mn-ea"/>
                <a:cs typeface="+mn-cs"/>
              </a:rPr>
              <a:t>• Do not use slang.</a:t>
            </a:r>
          </a:p>
          <a:p>
            <a:r>
              <a:rPr lang="en-AU" sz="1200" kern="1200" baseline="0" dirty="0" smtClean="0">
                <a:solidFill>
                  <a:schemeClr val="tx1"/>
                </a:solidFill>
                <a:latin typeface="Arial" charset="0"/>
                <a:ea typeface="+mn-ea"/>
                <a:cs typeface="+mn-cs"/>
              </a:rPr>
              <a:t>• Avoid technical or conceptual terms (</a:t>
            </a:r>
            <a:r>
              <a:rPr lang="en-AU" sz="1200" kern="1200" baseline="0" dirty="0" err="1" smtClean="0">
                <a:solidFill>
                  <a:schemeClr val="tx1"/>
                </a:solidFill>
                <a:latin typeface="Arial" charset="0"/>
                <a:ea typeface="+mn-ea"/>
                <a:cs typeface="+mn-cs"/>
              </a:rPr>
              <a:t>eg</a:t>
            </a:r>
            <a:r>
              <a:rPr lang="en-AU" sz="1200" kern="1200" baseline="0" dirty="0" smtClean="0">
                <a:solidFill>
                  <a:schemeClr val="tx1"/>
                </a:solidFill>
                <a:latin typeface="Arial" charset="0"/>
                <a:ea typeface="+mn-ea"/>
                <a:cs typeface="+mn-cs"/>
              </a:rPr>
              <a:t> ‘respite care’, ‘intervention’). If you must use them, explain what they mean in a simple way.</a:t>
            </a:r>
          </a:p>
          <a:p>
            <a:r>
              <a:rPr lang="en-AU" sz="1200" kern="1200" baseline="0" dirty="0" smtClean="0">
                <a:solidFill>
                  <a:schemeClr val="tx1"/>
                </a:solidFill>
                <a:latin typeface="Arial" charset="0"/>
                <a:ea typeface="+mn-ea"/>
                <a:cs typeface="+mn-cs"/>
              </a:rPr>
              <a:t>• Make sentences short and clear. Communicate one idea per sentence.</a:t>
            </a:r>
          </a:p>
          <a:p>
            <a:endParaRPr lang="en-AU" sz="1200" kern="1200" baseline="0" dirty="0" smtClean="0">
              <a:solidFill>
                <a:schemeClr val="tx1"/>
              </a:solidFill>
              <a:latin typeface="Arial" charset="0"/>
              <a:ea typeface="+mn-ea"/>
              <a:cs typeface="+mn-cs"/>
            </a:endParaRPr>
          </a:p>
          <a:p>
            <a:pPr>
              <a:buFont typeface="Arial" pitchFamily="34" charset="0"/>
              <a:buNone/>
            </a:pPr>
            <a:r>
              <a:rPr lang="en-AU" sz="1200" kern="1200" baseline="0" dirty="0" smtClean="0">
                <a:solidFill>
                  <a:schemeClr val="tx1"/>
                </a:solidFill>
                <a:latin typeface="Arial" charset="0"/>
                <a:ea typeface="+mn-ea"/>
                <a:cs typeface="+mn-cs"/>
              </a:rPr>
              <a:t>Try not to ask closed questions (questions that require only a ‘yes’ or a ‘no’ answer). Ask questions that require an answer in the form of a sentence. For example, ‘</a:t>
            </a:r>
            <a:r>
              <a:rPr lang="en-AU" sz="1200" i="1" kern="1200" baseline="0" dirty="0" smtClean="0">
                <a:solidFill>
                  <a:schemeClr val="tx1"/>
                </a:solidFill>
                <a:latin typeface="Arial" charset="0"/>
                <a:ea typeface="+mn-ea"/>
                <a:cs typeface="+mn-cs"/>
              </a:rPr>
              <a:t>Did you take your medicine today?’ will not give you as much </a:t>
            </a:r>
            <a:r>
              <a:rPr lang="en-AU" sz="1200" kern="1200" baseline="0" dirty="0" smtClean="0">
                <a:solidFill>
                  <a:schemeClr val="tx1"/>
                </a:solidFill>
                <a:latin typeface="Arial" charset="0"/>
                <a:ea typeface="+mn-ea"/>
                <a:cs typeface="+mn-cs"/>
              </a:rPr>
              <a:t>information as ‘</a:t>
            </a:r>
            <a:r>
              <a:rPr lang="en-AU" sz="1200" i="1" kern="1200" baseline="0" dirty="0" smtClean="0">
                <a:solidFill>
                  <a:schemeClr val="tx1"/>
                </a:solidFill>
                <a:latin typeface="Arial" charset="0"/>
                <a:ea typeface="+mn-ea"/>
                <a:cs typeface="+mn-cs"/>
              </a:rPr>
              <a:t>What medicines have you taken today?’</a:t>
            </a:r>
          </a:p>
          <a:p>
            <a:pPr>
              <a:buFont typeface="Arial" pitchFamily="34" charset="0"/>
              <a:buNone/>
            </a:pPr>
            <a:endParaRPr lang="en-AU" sz="1200" i="1" kern="1200" baseline="0" dirty="0" smtClean="0">
              <a:solidFill>
                <a:schemeClr val="tx1"/>
              </a:solidFill>
              <a:latin typeface="Arial" charset="0"/>
              <a:ea typeface="+mn-ea"/>
              <a:cs typeface="+mn-cs"/>
            </a:endParaRPr>
          </a:p>
          <a:p>
            <a:pPr>
              <a:buFont typeface="Arial" pitchFamily="34" charset="0"/>
              <a:buNone/>
            </a:pPr>
            <a:r>
              <a:rPr lang="en-AU" sz="1200" kern="1200" baseline="0" dirty="0" smtClean="0">
                <a:solidFill>
                  <a:schemeClr val="tx1"/>
                </a:solidFill>
                <a:latin typeface="Arial" charset="0"/>
                <a:ea typeface="+mn-ea"/>
                <a:cs typeface="+mn-cs"/>
              </a:rPr>
              <a:t>Be mindful that a smile, a nod and a ‘yes’ or ‘no’ answer many not mean what you expect them to mean. Cultural practices can vary when it comes to answering direct questions: it may be seen as more polite or appropriate to seem agreeable than to give a negative response.</a:t>
            </a:r>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14</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AU" sz="1200" u="sng" kern="1200" baseline="0" dirty="0" smtClean="0">
                <a:solidFill>
                  <a:schemeClr val="tx1"/>
                </a:solidFill>
                <a:latin typeface="Arial" charset="0"/>
                <a:ea typeface="+mn-ea"/>
                <a:cs typeface="+mn-cs"/>
              </a:rPr>
              <a:t>Notes for teachers and tutors </a:t>
            </a:r>
          </a:p>
          <a:p>
            <a:pPr>
              <a:buFont typeface="Arial" pitchFamily="34" charset="0"/>
              <a:buChar char="•"/>
            </a:pPr>
            <a:r>
              <a:rPr lang="en-AU" sz="1200" kern="1200" baseline="0" dirty="0" smtClean="0">
                <a:solidFill>
                  <a:schemeClr val="tx1"/>
                </a:solidFill>
                <a:latin typeface="Arial" charset="0"/>
                <a:ea typeface="+mn-ea"/>
                <a:cs typeface="+mn-cs"/>
              </a:rPr>
              <a:t>Inform the client that they can ask you to clarify information and provide further explanations.</a:t>
            </a:r>
          </a:p>
          <a:p>
            <a:pPr>
              <a:buFont typeface="Arial" pitchFamily="34" charset="0"/>
              <a:buChar char="•"/>
            </a:pPr>
            <a:r>
              <a:rPr lang="en-AU" sz="1200" kern="1200" baseline="0" dirty="0" smtClean="0">
                <a:solidFill>
                  <a:schemeClr val="tx1"/>
                </a:solidFill>
                <a:latin typeface="Arial" charset="0"/>
                <a:ea typeface="+mn-ea"/>
                <a:cs typeface="+mn-cs"/>
              </a:rPr>
              <a:t>Observe body language and expressions to gauge whether the client understands what you have said – be mindful, however, that body language can vary between cultures.</a:t>
            </a:r>
          </a:p>
          <a:p>
            <a:pPr>
              <a:buFont typeface="Arial" pitchFamily="34" charset="0"/>
              <a:buChar char="•"/>
            </a:pPr>
            <a:r>
              <a:rPr lang="en-AU" sz="1200" kern="1200" baseline="0" dirty="0" smtClean="0">
                <a:solidFill>
                  <a:schemeClr val="tx1"/>
                </a:solidFill>
                <a:latin typeface="Arial" charset="0"/>
                <a:ea typeface="+mn-ea"/>
                <a:cs typeface="+mn-cs"/>
              </a:rPr>
              <a:t>Ask the client to repeat important points to check that they have understood the information. For example: “</a:t>
            </a:r>
            <a:r>
              <a:rPr lang="en-AU" sz="1200" i="1" kern="1200" baseline="0" dirty="0" smtClean="0">
                <a:solidFill>
                  <a:schemeClr val="tx1"/>
                </a:solidFill>
                <a:latin typeface="Arial" charset="0"/>
                <a:ea typeface="+mn-ea"/>
                <a:cs typeface="+mn-cs"/>
              </a:rPr>
              <a:t>I want to be sure I have explained these exercises to you properly. Can you please show me what exercises you need to do each day? ”</a:t>
            </a:r>
          </a:p>
          <a:p>
            <a:pPr>
              <a:buFont typeface="Arial" pitchFamily="34" charset="0"/>
              <a:buChar char="•"/>
            </a:pPr>
            <a:r>
              <a:rPr lang="en-AU" sz="1200" kern="1200" baseline="0" dirty="0" smtClean="0">
                <a:solidFill>
                  <a:schemeClr val="tx1"/>
                </a:solidFill>
                <a:latin typeface="Arial" charset="0"/>
                <a:ea typeface="+mn-ea"/>
                <a:cs typeface="+mn-cs"/>
              </a:rPr>
              <a:t>Allow the client time to listen, think and respond, both to questions and to statements.</a:t>
            </a:r>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15</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16</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17</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u="sng" dirty="0" smtClean="0"/>
              <a:t>Notes to teachers and tutors:</a:t>
            </a:r>
          </a:p>
          <a:p>
            <a:r>
              <a:rPr lang="en-AU" dirty="0" smtClean="0"/>
              <a:t>This is an optional exercise. You may delete this slide</a:t>
            </a:r>
            <a:r>
              <a:rPr lang="en-AU" baseline="0" dirty="0" smtClean="0"/>
              <a:t> and the </a:t>
            </a:r>
            <a:r>
              <a:rPr lang="en-AU" baseline="0" smtClean="0"/>
              <a:t>next 2 </a:t>
            </a:r>
            <a:r>
              <a:rPr lang="en-AU" baseline="0" dirty="0" smtClean="0"/>
              <a:t>slides OR</a:t>
            </a:r>
            <a:r>
              <a:rPr lang="en-AU" dirty="0" smtClean="0"/>
              <a:t> modify the</a:t>
            </a:r>
            <a:r>
              <a:rPr lang="en-AU" baseline="0" dirty="0" smtClean="0"/>
              <a:t> exercise to suit your need.</a:t>
            </a:r>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20</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22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AU" sz="1200" kern="1200" dirty="0" smtClean="0">
                <a:solidFill>
                  <a:schemeClr val="tx1"/>
                </a:solidFill>
                <a:latin typeface="Arial" charset="0"/>
                <a:ea typeface="+mn-ea"/>
                <a:cs typeface="+mn-cs"/>
              </a:rPr>
              <a:t>1. Provide an overview of the CREST and</a:t>
            </a:r>
            <a:r>
              <a:rPr lang="en-AU" sz="1200" kern="1200" baseline="0" dirty="0" smtClean="0">
                <a:solidFill>
                  <a:schemeClr val="tx1"/>
                </a:solidFill>
                <a:latin typeface="Arial" charset="0"/>
                <a:ea typeface="+mn-ea"/>
                <a:cs typeface="+mn-cs"/>
              </a:rPr>
              <a:t> Module 3 – including aims and learning objectives.</a:t>
            </a:r>
            <a:endParaRPr lang="en-AU" sz="1200" kern="1200" dirty="0" smtClean="0">
              <a:solidFill>
                <a:schemeClr val="tx1"/>
              </a:solidFill>
              <a:latin typeface="Arial" charset="0"/>
              <a:ea typeface="+mn-ea"/>
              <a:cs typeface="+mn-cs"/>
            </a:endParaRPr>
          </a:p>
          <a:p>
            <a:pPr lvl="0"/>
            <a:r>
              <a:rPr lang="en-AU" sz="1200" kern="1200" dirty="0" smtClean="0">
                <a:solidFill>
                  <a:schemeClr val="tx1"/>
                </a:solidFill>
                <a:latin typeface="Arial" charset="0"/>
                <a:ea typeface="+mn-ea"/>
                <a:cs typeface="+mn-cs"/>
              </a:rPr>
              <a:t>Discuss the impact of inadequate communication on patients and treatment outcomes.</a:t>
            </a:r>
          </a:p>
          <a:p>
            <a:pPr lvl="0"/>
            <a:r>
              <a:rPr lang="en-AU" sz="1200" kern="1200" dirty="0" smtClean="0">
                <a:solidFill>
                  <a:schemeClr val="tx1"/>
                </a:solidFill>
                <a:latin typeface="Arial" charset="0"/>
                <a:ea typeface="+mn-ea"/>
                <a:cs typeface="+mn-cs"/>
              </a:rPr>
              <a:t>Discuss the health practitioners' ethical and professional obligations to communicate clearly with their patients, and the legal implications of the failure to do so.</a:t>
            </a:r>
          </a:p>
          <a:p>
            <a:pPr lvl="0"/>
            <a:r>
              <a:rPr lang="en-AU" sz="1200" kern="1200" dirty="0" smtClean="0">
                <a:solidFill>
                  <a:schemeClr val="tx1"/>
                </a:solidFill>
                <a:latin typeface="Arial" charset="0"/>
                <a:ea typeface="+mn-ea"/>
                <a:cs typeface="+mn-cs"/>
              </a:rPr>
              <a:t>Introduce how to access available resources to support practitioners including how to access an interpreter via phone and in person – in different health care settings- community, hospital outpatients, inpatients; and accessing patient information in languages other than English.</a:t>
            </a:r>
          </a:p>
          <a:p>
            <a:pPr lvl="0"/>
            <a:r>
              <a:rPr lang="en-AU" sz="1200" kern="1200" dirty="0" smtClean="0">
                <a:solidFill>
                  <a:schemeClr val="tx1"/>
                </a:solidFill>
                <a:latin typeface="Arial" charset="0"/>
                <a:ea typeface="+mn-ea"/>
                <a:cs typeface="+mn-cs"/>
              </a:rPr>
              <a:t>Discuss ethno-specific support groups as an important resource for some patients.</a:t>
            </a:r>
          </a:p>
          <a:p>
            <a:pPr lvl="0"/>
            <a:endParaRPr lang="en-AU" sz="1200" kern="1200" dirty="0" smtClean="0">
              <a:solidFill>
                <a:schemeClr val="tx1"/>
              </a:solidFill>
              <a:latin typeface="Arial" charset="0"/>
              <a:ea typeface="+mn-ea"/>
              <a:cs typeface="+mn-cs"/>
            </a:endParaRPr>
          </a:p>
          <a:p>
            <a:r>
              <a:rPr lang="en-AU" sz="1200" kern="1200" dirty="0" smtClean="0">
                <a:solidFill>
                  <a:schemeClr val="tx1"/>
                </a:solidFill>
                <a:latin typeface="Arial" charset="0"/>
                <a:ea typeface="+mn-ea"/>
                <a:cs typeface="+mn-cs"/>
              </a:rPr>
              <a:t>2.  Effective communication </a:t>
            </a:r>
            <a:r>
              <a:rPr lang="en-AU" sz="1200" u="sng" kern="1200" dirty="0" smtClean="0">
                <a:solidFill>
                  <a:schemeClr val="tx1"/>
                </a:solidFill>
                <a:latin typeface="Arial" charset="0"/>
                <a:ea typeface="+mn-ea"/>
                <a:cs typeface="+mn-cs"/>
              </a:rPr>
              <a:t>without</a:t>
            </a:r>
            <a:r>
              <a:rPr lang="en-AU" sz="1200" kern="1200" dirty="0" smtClean="0">
                <a:solidFill>
                  <a:schemeClr val="tx1"/>
                </a:solidFill>
                <a:latin typeface="Arial" charset="0"/>
                <a:ea typeface="+mn-ea"/>
                <a:cs typeface="+mn-cs"/>
              </a:rPr>
              <a:t> an interpreter</a:t>
            </a:r>
          </a:p>
          <a:p>
            <a:pPr lvl="0"/>
            <a:r>
              <a:rPr lang="en-AU" sz="1200" kern="1200" dirty="0" smtClean="0">
                <a:solidFill>
                  <a:schemeClr val="tx1"/>
                </a:solidFill>
                <a:latin typeface="Arial" charset="0"/>
                <a:ea typeface="+mn-ea"/>
                <a:cs typeface="+mn-cs"/>
              </a:rPr>
              <a:t>Discuss the circumstances when an interpreter is not used including patient preference and inaccessibility.</a:t>
            </a:r>
          </a:p>
          <a:p>
            <a:pPr lvl="0"/>
            <a:r>
              <a:rPr lang="en-AU" sz="1200" kern="1200" dirty="0" smtClean="0">
                <a:solidFill>
                  <a:schemeClr val="tx1"/>
                </a:solidFill>
                <a:latin typeface="Arial" charset="0"/>
                <a:ea typeface="+mn-ea"/>
                <a:cs typeface="+mn-cs"/>
              </a:rPr>
              <a:t>Discuss the issues and tips.</a:t>
            </a:r>
          </a:p>
          <a:p>
            <a:r>
              <a:rPr lang="en-AU" sz="1200" kern="1200" dirty="0" smtClean="0">
                <a:solidFill>
                  <a:schemeClr val="tx1"/>
                </a:solidFill>
                <a:latin typeface="Arial" charset="0"/>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kern="1200" dirty="0" smtClean="0">
                <a:solidFill>
                  <a:schemeClr val="tx1"/>
                </a:solidFill>
                <a:latin typeface="Arial" charset="0"/>
                <a:ea typeface="+mn-ea"/>
                <a:cs typeface="+mn-cs"/>
              </a:rPr>
              <a:t>3. </a:t>
            </a:r>
            <a:r>
              <a:rPr lang="en-AU" kern="1200" dirty="0" smtClean="0">
                <a:latin typeface="Arial" charset="0"/>
              </a:rPr>
              <a:t>Effective Communication </a:t>
            </a:r>
            <a:r>
              <a:rPr lang="en-AU" u="sng" kern="1200" dirty="0" smtClean="0">
                <a:latin typeface="Arial" charset="0"/>
              </a:rPr>
              <a:t>with</a:t>
            </a:r>
            <a:r>
              <a:rPr lang="en-AU" kern="1200" dirty="0" smtClean="0">
                <a:latin typeface="Arial" charset="0"/>
              </a:rPr>
              <a:t> an interpreter</a:t>
            </a:r>
            <a:endParaRPr lang="en-AU" sz="1200" kern="1200" dirty="0" smtClean="0">
              <a:solidFill>
                <a:schemeClr val="tx1"/>
              </a:solidFill>
              <a:latin typeface="Arial" charset="0"/>
              <a:ea typeface="+mn-ea"/>
              <a:cs typeface="+mn-cs"/>
            </a:endParaRPr>
          </a:p>
          <a:p>
            <a:pPr lvl="0"/>
            <a:r>
              <a:rPr lang="en-AU" sz="1200" kern="1200" dirty="0" smtClean="0">
                <a:solidFill>
                  <a:schemeClr val="tx1"/>
                </a:solidFill>
                <a:latin typeface="Arial" charset="0"/>
                <a:ea typeface="+mn-ea"/>
                <a:cs typeface="+mn-cs"/>
              </a:rPr>
              <a:t>Discuss the principles of interpreter use;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kern="1200" dirty="0" smtClean="0">
                <a:solidFill>
                  <a:schemeClr val="tx1"/>
                </a:solidFill>
                <a:latin typeface="Arial" charset="0"/>
                <a:ea typeface="+mn-ea"/>
                <a:cs typeface="+mn-cs"/>
              </a:rPr>
              <a:t>Discuss the issues and tips.</a:t>
            </a:r>
          </a:p>
          <a:p>
            <a:r>
              <a:rPr lang="en-AU" sz="1200" kern="1200" dirty="0" smtClean="0">
                <a:solidFill>
                  <a:schemeClr val="tx1"/>
                </a:solidFill>
                <a:latin typeface="Arial" charset="0"/>
                <a:ea typeface="+mn-ea"/>
                <a:cs typeface="+mn-cs"/>
              </a:rPr>
              <a:t> </a:t>
            </a:r>
          </a:p>
          <a:p>
            <a:pPr marL="228600" indent="-228600">
              <a:buAutoNum type="arabicPeriod" startAt="4"/>
            </a:pPr>
            <a:r>
              <a:rPr lang="en-AU" sz="1200" kern="1200" dirty="0" smtClean="0">
                <a:solidFill>
                  <a:schemeClr val="tx1"/>
                </a:solidFill>
                <a:latin typeface="Arial" charset="0"/>
                <a:ea typeface="+mn-ea"/>
                <a:cs typeface="+mn-cs"/>
              </a:rPr>
              <a:t>Practicing communication skills (</a:t>
            </a:r>
            <a:r>
              <a:rPr lang="en-AU" sz="1200" u="sng" kern="1200" dirty="0" smtClean="0">
                <a:solidFill>
                  <a:schemeClr val="tx1"/>
                </a:solidFill>
                <a:latin typeface="Arial" charset="0"/>
                <a:ea typeface="+mn-ea"/>
                <a:cs typeface="+mn-cs"/>
              </a:rPr>
              <a:t>Notes to teacher</a:t>
            </a:r>
            <a:r>
              <a:rPr lang="en-AU" sz="1200" u="sng" kern="1200" baseline="0" dirty="0" smtClean="0">
                <a:solidFill>
                  <a:schemeClr val="tx1"/>
                </a:solidFill>
                <a:latin typeface="Arial" charset="0"/>
                <a:ea typeface="+mn-ea"/>
                <a:cs typeface="+mn-cs"/>
              </a:rPr>
              <a:t>s and tutors </a:t>
            </a:r>
            <a:r>
              <a:rPr lang="en-AU" sz="1200" kern="1200" baseline="0" dirty="0" smtClean="0">
                <a:solidFill>
                  <a:schemeClr val="tx1"/>
                </a:solidFill>
                <a:latin typeface="Arial" charset="0"/>
                <a:ea typeface="+mn-ea"/>
                <a:cs typeface="+mn-cs"/>
              </a:rPr>
              <a:t>– this may be done if group is small enough to be interactive.)</a:t>
            </a:r>
            <a:endParaRPr lang="en-AU" sz="1200" kern="1200" dirty="0" smtClean="0">
              <a:solidFill>
                <a:schemeClr val="tx1"/>
              </a:solidFill>
              <a:latin typeface="Arial" charset="0"/>
              <a:ea typeface="+mn-ea"/>
              <a:cs typeface="+mn-cs"/>
            </a:endParaRPr>
          </a:p>
          <a:p>
            <a:pPr marL="228600" lvl="0" indent="-228600">
              <a:buNone/>
            </a:pPr>
            <a:r>
              <a:rPr lang="en-AU" sz="1200" kern="1200" dirty="0" smtClean="0">
                <a:solidFill>
                  <a:schemeClr val="tx1"/>
                </a:solidFill>
                <a:latin typeface="Arial" charset="0"/>
                <a:ea typeface="+mn-ea"/>
                <a:cs typeface="+mn-cs"/>
              </a:rPr>
              <a:t>Introduce one of the cases applicable to this tutorial</a:t>
            </a:r>
          </a:p>
          <a:p>
            <a:pPr lvl="0"/>
            <a:r>
              <a:rPr lang="en-AU" sz="1200" kern="1200" dirty="0" smtClean="0">
                <a:solidFill>
                  <a:schemeClr val="tx1"/>
                </a:solidFill>
                <a:latin typeface="Arial" charset="0"/>
                <a:ea typeface="+mn-ea"/>
                <a:cs typeface="+mn-cs"/>
              </a:rPr>
              <a:t>Divide students into small groups and ask them to role play interviewing the person, with peer observers providing pertinent tips </a:t>
            </a:r>
          </a:p>
          <a:p>
            <a:pPr lvl="0"/>
            <a:r>
              <a:rPr lang="en-AU" sz="1200" kern="1200" dirty="0" smtClean="0">
                <a:solidFill>
                  <a:schemeClr val="tx1"/>
                </a:solidFill>
                <a:latin typeface="Arial" charset="0"/>
                <a:ea typeface="+mn-ea"/>
                <a:cs typeface="+mn-cs"/>
              </a:rPr>
              <a:t>How does the interviewer know when communication has not been effective?.</a:t>
            </a:r>
          </a:p>
          <a:p>
            <a:pPr lvl="0"/>
            <a:endParaRPr lang="en-AU" sz="1200" kern="1200" dirty="0" smtClean="0">
              <a:solidFill>
                <a:schemeClr val="tx1"/>
              </a:solidFill>
              <a:latin typeface="Arial" charset="0"/>
              <a:ea typeface="+mn-ea"/>
              <a:cs typeface="+mn-cs"/>
            </a:endParaRPr>
          </a:p>
          <a:p>
            <a:r>
              <a:rPr lang="en-AU" sz="1200" kern="1200" dirty="0" smtClean="0">
                <a:solidFill>
                  <a:schemeClr val="tx1"/>
                </a:solidFill>
                <a:latin typeface="Arial" charset="0"/>
                <a:ea typeface="+mn-ea"/>
                <a:cs typeface="+mn-cs"/>
              </a:rPr>
              <a:t>5.  Interview with patient and interpreter</a:t>
            </a:r>
          </a:p>
          <a:p>
            <a:pPr lvl="0"/>
            <a:r>
              <a:rPr lang="en-AU" sz="1200" kern="1200" dirty="0" smtClean="0">
                <a:solidFill>
                  <a:schemeClr val="tx1"/>
                </a:solidFill>
                <a:latin typeface="Arial" charset="0"/>
                <a:ea typeface="+mn-ea"/>
                <a:cs typeface="+mn-cs"/>
              </a:rPr>
              <a:t>Describe how this will take place. </a:t>
            </a:r>
            <a:r>
              <a:rPr lang="en-AU" sz="1200" kern="1200" dirty="0" err="1" smtClean="0">
                <a:solidFill>
                  <a:schemeClr val="tx1"/>
                </a:solidFill>
                <a:latin typeface="Arial" charset="0"/>
                <a:ea typeface="+mn-ea"/>
                <a:cs typeface="+mn-cs"/>
              </a:rPr>
              <a:t>Eg</a:t>
            </a:r>
            <a:r>
              <a:rPr lang="en-AU" sz="1200" kern="1200" dirty="0" smtClean="0">
                <a:solidFill>
                  <a:schemeClr val="tx1"/>
                </a:solidFill>
                <a:latin typeface="Arial" charset="0"/>
                <a:ea typeface="+mn-ea"/>
                <a:cs typeface="+mn-cs"/>
              </a:rPr>
              <a:t>. Ideally the tutor will demonstrate best practice themselves before asking for volunteer students to interview the patient.</a:t>
            </a:r>
          </a:p>
          <a:p>
            <a:r>
              <a:rPr lang="en-AU" sz="1200" kern="1200" dirty="0" smtClean="0">
                <a:solidFill>
                  <a:schemeClr val="tx1"/>
                </a:solidFill>
                <a:latin typeface="Arial" charset="0"/>
                <a:ea typeface="+mn-ea"/>
                <a:cs typeface="+mn-cs"/>
              </a:rPr>
              <a:t> </a:t>
            </a:r>
          </a:p>
          <a:p>
            <a:r>
              <a:rPr lang="en-AU" sz="1200" kern="1200" dirty="0" smtClean="0">
                <a:solidFill>
                  <a:schemeClr val="tx1"/>
                </a:solidFill>
                <a:latin typeface="Arial" charset="0"/>
                <a:ea typeface="+mn-ea"/>
                <a:cs typeface="+mn-cs"/>
              </a:rPr>
              <a:t> </a:t>
            </a:r>
            <a:r>
              <a:rPr lang="en-AU" sz="1200" b="1" i="1" kern="1200" dirty="0" smtClean="0">
                <a:solidFill>
                  <a:schemeClr val="tx1"/>
                </a:solidFill>
                <a:latin typeface="Arial" charset="0"/>
                <a:ea typeface="+mn-ea"/>
                <a:cs typeface="+mn-cs"/>
              </a:rPr>
              <a:t>Case studies 3,5,6,7 and 8 will be suitable for use in this module.</a:t>
            </a:r>
            <a:r>
              <a:rPr lang="en-AU" sz="1200" kern="1200" dirty="0" smtClean="0">
                <a:solidFill>
                  <a:schemeClr val="tx1"/>
                </a:solidFill>
                <a:latin typeface="Arial" charset="0"/>
                <a:ea typeface="+mn-ea"/>
                <a:cs typeface="+mn-cs"/>
              </a:rPr>
              <a:t> </a:t>
            </a:r>
          </a:p>
          <a:p>
            <a:r>
              <a:rPr lang="en-AU" sz="1200" b="1" kern="1200" dirty="0" smtClean="0">
                <a:solidFill>
                  <a:schemeClr val="tx1"/>
                </a:solidFill>
                <a:latin typeface="Arial" charset="0"/>
                <a:ea typeface="+mn-ea"/>
                <a:cs typeface="+mn-cs"/>
              </a:rPr>
              <a:t> </a:t>
            </a:r>
            <a:endParaRPr lang="en-AU" sz="1200" kern="1200" dirty="0" smtClean="0">
              <a:solidFill>
                <a:schemeClr val="tx1"/>
              </a:solidFill>
              <a:latin typeface="Arial" charset="0"/>
              <a:ea typeface="+mn-ea"/>
              <a:cs typeface="+mn-cs"/>
            </a:endParaRPr>
          </a:p>
          <a:p>
            <a:r>
              <a:rPr lang="en-AU" sz="1200" b="1" i="1" kern="1200" dirty="0" smtClean="0">
                <a:solidFill>
                  <a:schemeClr val="tx1"/>
                </a:solidFill>
                <a:latin typeface="Arial" charset="0"/>
                <a:ea typeface="+mn-ea"/>
                <a:cs typeface="+mn-cs"/>
              </a:rPr>
              <a:t>Tutor may choose to </a:t>
            </a:r>
            <a:endParaRPr lang="en-AU" sz="1200" kern="1200" dirty="0" smtClean="0">
              <a:solidFill>
                <a:schemeClr val="tx1"/>
              </a:solidFill>
              <a:latin typeface="Arial" charset="0"/>
              <a:ea typeface="+mn-ea"/>
              <a:cs typeface="+mn-cs"/>
            </a:endParaRPr>
          </a:p>
          <a:p>
            <a:pPr lvl="0"/>
            <a:r>
              <a:rPr lang="en-AU" sz="1200" b="1" i="1" kern="1200" dirty="0" smtClean="0">
                <a:solidFill>
                  <a:schemeClr val="tx1"/>
                </a:solidFill>
                <a:latin typeface="Arial" charset="0"/>
                <a:ea typeface="+mn-ea"/>
                <a:cs typeface="+mn-cs"/>
              </a:rPr>
              <a:t>do the case studies as simulated learning or as case presentation/discussion;</a:t>
            </a:r>
            <a:endParaRPr lang="en-AU" sz="1200" kern="1200" dirty="0" smtClean="0">
              <a:solidFill>
                <a:schemeClr val="tx1"/>
              </a:solidFill>
              <a:latin typeface="Arial" charset="0"/>
              <a:ea typeface="+mn-ea"/>
              <a:cs typeface="+mn-cs"/>
            </a:endParaRPr>
          </a:p>
          <a:p>
            <a:pPr lvl="0"/>
            <a:r>
              <a:rPr lang="en-AU" sz="1200" b="1" i="1" kern="1200" dirty="0" smtClean="0">
                <a:solidFill>
                  <a:schemeClr val="tx1"/>
                </a:solidFill>
                <a:latin typeface="Arial" charset="0"/>
                <a:ea typeface="+mn-ea"/>
                <a:cs typeface="+mn-cs"/>
              </a:rPr>
              <a:t> do one or two case studies.</a:t>
            </a:r>
            <a:endParaRPr lang="en-AU" sz="1200" kern="1200" dirty="0" smtClean="0">
              <a:solidFill>
                <a:schemeClr val="tx1"/>
              </a:solidFill>
              <a:latin typeface="Arial" charset="0"/>
              <a:ea typeface="+mn-ea"/>
              <a:cs typeface="+mn-cs"/>
            </a:endParaRPr>
          </a:p>
          <a:p>
            <a:r>
              <a:rPr lang="en-AU" sz="1200" kern="1200" dirty="0" smtClean="0">
                <a:solidFill>
                  <a:schemeClr val="tx1"/>
                </a:solidFill>
                <a:latin typeface="Arial" charset="0"/>
                <a:ea typeface="+mn-ea"/>
                <a:cs typeface="+mn-cs"/>
              </a:rPr>
              <a:t> </a:t>
            </a:r>
          </a:p>
          <a:p>
            <a:r>
              <a:rPr lang="en-AU" sz="1200" kern="1200" dirty="0" smtClean="0">
                <a:solidFill>
                  <a:schemeClr val="tx1"/>
                </a:solidFill>
                <a:latin typeface="Arial" charset="0"/>
                <a:ea typeface="+mn-ea"/>
                <a:cs typeface="+mn-cs"/>
              </a:rPr>
              <a:t> </a:t>
            </a:r>
          </a:p>
          <a:p>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400"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5</a:t>
            </a:fld>
            <a:endParaRPr lang="en-AU"/>
          </a:p>
        </p:txBody>
      </p:sp>
    </p:spTree>
    <p:extLst>
      <p:ext uri="{BB962C8B-B14F-4D97-AF65-F5344CB8AC3E}">
        <p14:creationId xmlns:p14="http://schemas.microsoft.com/office/powerpoint/2010/main" xmlns="" val="600230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6</a:t>
            </a:fld>
            <a:endParaRPr lang="en-AU"/>
          </a:p>
        </p:txBody>
      </p:sp>
    </p:spTree>
    <p:extLst>
      <p:ext uri="{BB962C8B-B14F-4D97-AF65-F5344CB8AC3E}">
        <p14:creationId xmlns:p14="http://schemas.microsoft.com/office/powerpoint/2010/main" xmlns="" val="1094617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baseline="0" dirty="0" smtClean="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mtClean="0"/>
              <a:t>Examples</a:t>
            </a:r>
            <a:r>
              <a:rPr lang="en-AU" baseline="0" smtClean="0"/>
              <a:t> </a:t>
            </a:r>
            <a:r>
              <a:rPr lang="en-AU" baseline="0" dirty="0" smtClean="0"/>
              <a:t>include </a:t>
            </a:r>
          </a:p>
          <a:p>
            <a:pPr>
              <a:buFont typeface="Arial" pitchFamily="34" charset="0"/>
              <a:buChar char="•"/>
            </a:pPr>
            <a:r>
              <a:rPr lang="en-AU" baseline="0" dirty="0" smtClean="0"/>
              <a:t> putting the patients’ defence up</a:t>
            </a:r>
          </a:p>
          <a:p>
            <a:pPr>
              <a:buFont typeface="Arial" pitchFamily="34" charset="0"/>
              <a:buChar char="•"/>
            </a:pPr>
            <a:r>
              <a:rPr lang="en-AU" baseline="0" dirty="0" smtClean="0"/>
              <a:t> Frustration for both parties</a:t>
            </a:r>
          </a:p>
          <a:p>
            <a:pPr>
              <a:buFont typeface="Arial" pitchFamily="34" charset="0"/>
              <a:buChar char="•"/>
            </a:pPr>
            <a:r>
              <a:rPr lang="en-AU" baseline="0" dirty="0" smtClean="0"/>
              <a:t> ‘hiding’ the truth (by the patient)</a:t>
            </a:r>
          </a:p>
          <a:p>
            <a:pPr>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u="sng" dirty="0" smtClean="0"/>
              <a:t>Notes for teachers and tutors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smtClean="0"/>
              <a:t>In cases where risk is involved and a professional interpreter is not available it may be possible to minimise the risk to the agency and/or the investigation by only obtaining limited factual information (such as name, address and date of birth) from patients through other means such as family members or friends, then waiting until a professional interpreter can be obtained to continue communicating with the patient.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AU" dirty="0" smtClean="0"/>
              <a:t>In all situations, the reason for making a particular communication decision should be noted in the patient’s file.</a:t>
            </a:r>
          </a:p>
          <a:p>
            <a:endParaRPr lang="en-AU" dirty="0"/>
          </a:p>
        </p:txBody>
      </p:sp>
      <p:sp>
        <p:nvSpPr>
          <p:cNvPr id="4" name="Slide Number Placeholder 3"/>
          <p:cNvSpPr>
            <a:spLocks noGrp="1"/>
          </p:cNvSpPr>
          <p:nvPr>
            <p:ph type="sldNum" sz="quarter" idx="10"/>
          </p:nvPr>
        </p:nvSpPr>
        <p:spPr/>
        <p:txBody>
          <a:bodyPr/>
          <a:lstStyle/>
          <a:p>
            <a:pPr>
              <a:defRPr/>
            </a:pPr>
            <a:fld id="{7C411A69-EC59-4E46-98DE-A9DAA10765E2}" type="slidenum">
              <a:rPr lang="en-AU" smtClean="0"/>
              <a:pPr>
                <a:defRPr/>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1187624" y="1700808"/>
            <a:ext cx="7056784" cy="863600"/>
          </a:xfrm>
        </p:spPr>
        <p:txBody>
          <a:bodyPr anchor="t"/>
          <a:lstStyle>
            <a:lvl1pPr algn="ctr">
              <a:defRPr sz="3600">
                <a:solidFill>
                  <a:srgbClr val="003F87"/>
                </a:solidFill>
              </a:defRPr>
            </a:lvl1pPr>
          </a:lstStyle>
          <a:p>
            <a:r>
              <a:rPr lang="en-US" dirty="0" smtClean="0"/>
              <a:t>Click to edit Master title style</a:t>
            </a:r>
            <a:endParaRPr lang="en-US" dirty="0"/>
          </a:p>
        </p:txBody>
      </p:sp>
      <p:sp>
        <p:nvSpPr>
          <p:cNvPr id="66563" name="Rectangle 3"/>
          <p:cNvSpPr>
            <a:spLocks noGrp="1" noChangeArrowheads="1"/>
          </p:cNvSpPr>
          <p:nvPr>
            <p:ph type="subTitle" idx="1"/>
          </p:nvPr>
        </p:nvSpPr>
        <p:spPr>
          <a:xfrm>
            <a:off x="1979712" y="3212976"/>
            <a:ext cx="5256213" cy="1512168"/>
          </a:xfrm>
        </p:spPr>
        <p:txBody>
          <a:bodyPr/>
          <a:lstStyle>
            <a:lvl1pPr>
              <a:defRPr sz="2400">
                <a:solidFill>
                  <a:srgbClr val="003F87"/>
                </a:solidFill>
              </a:defRPr>
            </a:lvl1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2913" y="160338"/>
            <a:ext cx="2057400" cy="55546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20713" y="160338"/>
            <a:ext cx="6019800"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20713" y="160338"/>
            <a:ext cx="8229600" cy="604837"/>
          </a:xfrm>
        </p:spPr>
        <p:txBody>
          <a:bodyPr/>
          <a:lstStyle/>
          <a:p>
            <a:r>
              <a:rPr lang="en-US" smtClean="0"/>
              <a:t>Click to edit Master title style</a:t>
            </a:r>
            <a:endParaRPr lang="en-AU"/>
          </a:p>
        </p:txBody>
      </p:sp>
      <p:sp>
        <p:nvSpPr>
          <p:cNvPr id="3" name="Chart Placeholder 2"/>
          <p:cNvSpPr>
            <a:spLocks noGrp="1"/>
          </p:cNvSpPr>
          <p:nvPr>
            <p:ph type="chart" sz="half" idx="1"/>
          </p:nvPr>
        </p:nvSpPr>
        <p:spPr>
          <a:xfrm>
            <a:off x="620713" y="1196975"/>
            <a:ext cx="4038600" cy="4518025"/>
          </a:xfrm>
        </p:spPr>
        <p:txBody>
          <a:bodyPr/>
          <a:lstStyle/>
          <a:p>
            <a:r>
              <a:rPr lang="en-US" smtClean="0"/>
              <a:t>Click icon to add chart</a:t>
            </a:r>
            <a:endParaRPr lang="en-AU"/>
          </a:p>
        </p:txBody>
      </p:sp>
      <p:sp>
        <p:nvSpPr>
          <p:cNvPr id="4" name="Text Placeholder 3"/>
          <p:cNvSpPr>
            <a:spLocks noGrp="1"/>
          </p:cNvSpPr>
          <p:nvPr>
            <p:ph type="body" sz="half" idx="2"/>
          </p:nvPr>
        </p:nvSpPr>
        <p:spPr>
          <a:xfrm>
            <a:off x="4811713" y="1196975"/>
            <a:ext cx="4038600" cy="4518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20713" y="160338"/>
            <a:ext cx="8229600" cy="604837"/>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620713" y="1196975"/>
            <a:ext cx="4038600" cy="4518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811713" y="1196975"/>
            <a:ext cx="4038600" cy="4518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20713" y="1196975"/>
            <a:ext cx="4038600"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811713" y="1196975"/>
            <a:ext cx="4038600"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5552" name="Picture 16" descr="GP_Banner"/>
          <p:cNvPicPr>
            <a:picLocks noChangeAspect="1" noChangeArrowheads="1"/>
          </p:cNvPicPr>
          <p:nvPr/>
        </p:nvPicPr>
        <p:blipFill>
          <a:blip r:embed="rId16" cstate="print"/>
          <a:srcRect/>
          <a:stretch>
            <a:fillRect/>
          </a:stretch>
        </p:blipFill>
        <p:spPr bwMode="auto">
          <a:xfrm>
            <a:off x="0" y="0"/>
            <a:ext cx="9144000" cy="1009650"/>
          </a:xfrm>
          <a:prstGeom prst="rect">
            <a:avLst/>
          </a:prstGeom>
          <a:noFill/>
          <a:ln w="9525">
            <a:noFill/>
            <a:miter lim="800000"/>
            <a:headEnd/>
            <a:tailEnd/>
          </a:ln>
        </p:spPr>
      </p:pic>
      <p:sp>
        <p:nvSpPr>
          <p:cNvPr id="65542" name="Rectangle 6"/>
          <p:cNvSpPr>
            <a:spLocks noGrp="1" noChangeArrowheads="1"/>
          </p:cNvSpPr>
          <p:nvPr>
            <p:ph type="title"/>
          </p:nvPr>
        </p:nvSpPr>
        <p:spPr bwMode="auto">
          <a:xfrm>
            <a:off x="620713" y="160338"/>
            <a:ext cx="8229600" cy="6048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AU" dirty="0" smtClean="0"/>
          </a:p>
        </p:txBody>
      </p:sp>
      <p:sp>
        <p:nvSpPr>
          <p:cNvPr id="65543" name="Rectangle 7"/>
          <p:cNvSpPr>
            <a:spLocks noGrp="1" noChangeArrowheads="1"/>
          </p:cNvSpPr>
          <p:nvPr>
            <p:ph type="body" idx="1"/>
          </p:nvPr>
        </p:nvSpPr>
        <p:spPr bwMode="auto">
          <a:xfrm>
            <a:off x="620713" y="1196975"/>
            <a:ext cx="8229600" cy="4518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smtClean="0"/>
          </a:p>
        </p:txBody>
      </p:sp>
      <p:sp>
        <p:nvSpPr>
          <p:cNvPr id="6" name="TextBox 5"/>
          <p:cNvSpPr txBox="1"/>
          <p:nvPr userDrawn="1"/>
        </p:nvSpPr>
        <p:spPr>
          <a:xfrm>
            <a:off x="611560" y="5733256"/>
            <a:ext cx="8208912" cy="954107"/>
          </a:xfrm>
          <a:prstGeom prst="rect">
            <a:avLst/>
          </a:prstGeom>
          <a:noFill/>
        </p:spPr>
        <p:txBody>
          <a:bodyPr wrap="square" rtlCol="0">
            <a:spAutoFit/>
          </a:bodyPr>
          <a:lstStyle/>
          <a:p>
            <a:pPr algn="r"/>
            <a:r>
              <a:rPr lang="en-AU" sz="3800" dirty="0" smtClean="0">
                <a:solidFill>
                  <a:srgbClr val="FFC000"/>
                </a:solidFill>
                <a:latin typeface="Bauhaus 93" pitchFamily="82" charset="0"/>
              </a:rPr>
              <a:t>C</a:t>
            </a:r>
            <a:r>
              <a:rPr lang="en-AU" sz="3800" dirty="0" smtClean="0">
                <a:solidFill>
                  <a:srgbClr val="C13828"/>
                </a:solidFill>
                <a:latin typeface="Bauhaus 93" pitchFamily="82" charset="0"/>
              </a:rPr>
              <a:t>R</a:t>
            </a:r>
            <a:r>
              <a:rPr lang="en-AU" sz="3800" dirty="0" smtClean="0">
                <a:solidFill>
                  <a:schemeClr val="tx1"/>
                </a:solidFill>
                <a:latin typeface="Bauhaus 93" pitchFamily="82" charset="0"/>
              </a:rPr>
              <a:t>E</a:t>
            </a:r>
            <a:r>
              <a:rPr lang="en-AU" sz="3800" dirty="0" smtClean="0">
                <a:solidFill>
                  <a:srgbClr val="0070C0"/>
                </a:solidFill>
                <a:latin typeface="Bauhaus 93" pitchFamily="82" charset="0"/>
              </a:rPr>
              <a:t>S</a:t>
            </a:r>
            <a:r>
              <a:rPr lang="en-AU" sz="3800" dirty="0" smtClean="0">
                <a:solidFill>
                  <a:srgbClr val="00B050"/>
                </a:solidFill>
                <a:latin typeface="Bauhaus 93" pitchFamily="82" charset="0"/>
              </a:rPr>
              <a:t>T</a:t>
            </a:r>
          </a:p>
          <a:p>
            <a:pPr algn="r"/>
            <a:r>
              <a:rPr lang="en-AU" sz="1800" i="0" dirty="0" smtClean="0">
                <a:solidFill>
                  <a:srgbClr val="003F87"/>
                </a:solidFill>
                <a:latin typeface="Bauhaus 93" pitchFamily="82" charset="0"/>
              </a:rPr>
              <a:t>Cultural Respect Encompassing Simulation Training </a:t>
            </a:r>
            <a:endParaRPr lang="en-AU" sz="1800" i="0" dirty="0">
              <a:solidFill>
                <a:srgbClr val="003F87"/>
              </a:solidFill>
              <a:latin typeface="Bauhaus 93" pitchFamily="82" charset="0"/>
            </a:endParaRPr>
          </a:p>
        </p:txBody>
      </p:sp>
    </p:spTree>
  </p:cSld>
  <p:clrMap bg1="lt1" tx1="dk1" bg2="lt2" tx2="dk2" accent1="accent1" accent2="accent2" accent3="accent3" accent4="accent4" accent5="accent5" accent6="accent6" hlink="hlink" folHlink="folHlink"/>
  <p:sldLayoutIdLst>
    <p:sldLayoutId id="2147483988" r:id="rId1"/>
    <p:sldLayoutId id="2147484001"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Lst>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Arial" pitchFamily="34" charset="0"/>
        </a:defRPr>
      </a:lvl2pPr>
      <a:lvl3pPr algn="l" rtl="0" eaLnBrk="1" fontAlgn="base" hangingPunct="1">
        <a:spcBef>
          <a:spcPct val="0"/>
        </a:spcBef>
        <a:spcAft>
          <a:spcPct val="0"/>
        </a:spcAft>
        <a:defRPr sz="2800" b="1">
          <a:solidFill>
            <a:schemeClr val="bg1"/>
          </a:solidFill>
          <a:latin typeface="Arial" pitchFamily="34" charset="0"/>
        </a:defRPr>
      </a:lvl3pPr>
      <a:lvl4pPr algn="l" rtl="0" eaLnBrk="1" fontAlgn="base" hangingPunct="1">
        <a:spcBef>
          <a:spcPct val="0"/>
        </a:spcBef>
        <a:spcAft>
          <a:spcPct val="0"/>
        </a:spcAft>
        <a:defRPr sz="2800" b="1">
          <a:solidFill>
            <a:schemeClr val="bg1"/>
          </a:solidFill>
          <a:latin typeface="Arial" pitchFamily="34" charset="0"/>
        </a:defRPr>
      </a:lvl4pPr>
      <a:lvl5pPr algn="l" rtl="0" eaLnBrk="1" fontAlgn="base" hangingPunct="1">
        <a:spcBef>
          <a:spcPct val="0"/>
        </a:spcBef>
        <a:spcAft>
          <a:spcPct val="0"/>
        </a:spcAft>
        <a:defRPr sz="2800" b="1">
          <a:solidFill>
            <a:schemeClr val="bg1"/>
          </a:solidFill>
          <a:latin typeface="Arial" pitchFamily="34" charset="0"/>
        </a:defRPr>
      </a:lvl5pPr>
      <a:lvl6pPr marL="457200" algn="l" rtl="0" eaLnBrk="1" fontAlgn="base" hangingPunct="1">
        <a:spcBef>
          <a:spcPct val="0"/>
        </a:spcBef>
        <a:spcAft>
          <a:spcPct val="0"/>
        </a:spcAft>
        <a:defRPr sz="2800" b="1">
          <a:solidFill>
            <a:schemeClr val="bg1"/>
          </a:solidFill>
          <a:latin typeface="Arial" pitchFamily="34" charset="0"/>
        </a:defRPr>
      </a:lvl6pPr>
      <a:lvl7pPr marL="914400" algn="l" rtl="0" eaLnBrk="1" fontAlgn="base" hangingPunct="1">
        <a:spcBef>
          <a:spcPct val="0"/>
        </a:spcBef>
        <a:spcAft>
          <a:spcPct val="0"/>
        </a:spcAft>
        <a:defRPr sz="2800" b="1">
          <a:solidFill>
            <a:schemeClr val="bg1"/>
          </a:solidFill>
          <a:latin typeface="Arial" pitchFamily="34" charset="0"/>
        </a:defRPr>
      </a:lvl7pPr>
      <a:lvl8pPr marL="1371600" algn="l" rtl="0" eaLnBrk="1" fontAlgn="base" hangingPunct="1">
        <a:spcBef>
          <a:spcPct val="0"/>
        </a:spcBef>
        <a:spcAft>
          <a:spcPct val="0"/>
        </a:spcAft>
        <a:defRPr sz="2800" b="1">
          <a:solidFill>
            <a:schemeClr val="bg1"/>
          </a:solidFill>
          <a:latin typeface="Arial" pitchFamily="34" charset="0"/>
        </a:defRPr>
      </a:lvl8pPr>
      <a:lvl9pPr marL="1828800" algn="l" rtl="0" eaLnBrk="1" fontAlgn="base" hangingPunct="1">
        <a:spcBef>
          <a:spcPct val="0"/>
        </a:spcBef>
        <a:spcAft>
          <a:spcPct val="0"/>
        </a:spcAft>
        <a:defRPr sz="2800" b="1">
          <a:solidFill>
            <a:schemeClr val="bg1"/>
          </a:solidFill>
          <a:latin typeface="Arial" pitchFamily="34" charset="0"/>
        </a:defRPr>
      </a:lvl9pPr>
    </p:titleStyle>
    <p:bodyStyle>
      <a:lvl1pPr algn="l" defTabSz="628650" rtl="0" eaLnBrk="1" fontAlgn="base" hangingPunct="1">
        <a:spcBef>
          <a:spcPct val="0"/>
        </a:spcBef>
        <a:spcAft>
          <a:spcPct val="50000"/>
        </a:spcAft>
        <a:defRPr sz="2800">
          <a:solidFill>
            <a:srgbClr val="003F87"/>
          </a:solidFill>
          <a:latin typeface="+mn-lt"/>
          <a:ea typeface="+mn-ea"/>
          <a:cs typeface="+mn-cs"/>
        </a:defRPr>
      </a:lvl1pPr>
      <a:lvl2pPr marL="536575" indent="-357188" algn="l" defTabSz="628650" rtl="0" eaLnBrk="1" fontAlgn="base" hangingPunct="1">
        <a:spcBef>
          <a:spcPct val="0"/>
        </a:spcBef>
        <a:spcAft>
          <a:spcPct val="50000"/>
        </a:spcAft>
        <a:buClr>
          <a:srgbClr val="003F87"/>
        </a:buClr>
        <a:buChar char="•"/>
        <a:defRPr sz="2400">
          <a:solidFill>
            <a:srgbClr val="003F87"/>
          </a:solidFill>
          <a:latin typeface="+mn-lt"/>
        </a:defRPr>
      </a:lvl2pPr>
      <a:lvl3pPr marL="1320800" indent="-228600" algn="l" defTabSz="628650" rtl="0" eaLnBrk="1" fontAlgn="base" hangingPunct="1">
        <a:spcBef>
          <a:spcPct val="20000"/>
        </a:spcBef>
        <a:spcAft>
          <a:spcPct val="0"/>
        </a:spcAft>
        <a:buChar char="•"/>
        <a:defRPr sz="1700">
          <a:solidFill>
            <a:schemeClr val="tx1"/>
          </a:solidFill>
          <a:latin typeface="+mn-lt"/>
        </a:defRPr>
      </a:lvl3pPr>
      <a:lvl4pPr marL="1728788" indent="-228600" algn="l" defTabSz="628650" rtl="0" eaLnBrk="1" fontAlgn="base" hangingPunct="1">
        <a:spcBef>
          <a:spcPct val="20000"/>
        </a:spcBef>
        <a:spcAft>
          <a:spcPct val="0"/>
        </a:spcAft>
        <a:buChar char="–"/>
        <a:defRPr sz="2000">
          <a:solidFill>
            <a:schemeClr val="tx1"/>
          </a:solidFill>
          <a:latin typeface="+mn-lt"/>
        </a:defRPr>
      </a:lvl4pPr>
      <a:lvl5pPr marL="2136775" indent="-228600" algn="l" defTabSz="628650" rtl="0" eaLnBrk="1" fontAlgn="base" hangingPunct="1">
        <a:spcBef>
          <a:spcPct val="20000"/>
        </a:spcBef>
        <a:spcAft>
          <a:spcPct val="0"/>
        </a:spcAft>
        <a:buChar char="»"/>
        <a:defRPr sz="2000">
          <a:solidFill>
            <a:schemeClr val="tx1"/>
          </a:solidFill>
          <a:latin typeface="+mn-lt"/>
        </a:defRPr>
      </a:lvl5pPr>
      <a:lvl6pPr marL="2593975" indent="-228600" algn="l" defTabSz="628650" rtl="0" eaLnBrk="1" fontAlgn="base" hangingPunct="1">
        <a:spcBef>
          <a:spcPct val="20000"/>
        </a:spcBef>
        <a:spcAft>
          <a:spcPct val="0"/>
        </a:spcAft>
        <a:buChar char="»"/>
        <a:defRPr sz="2000">
          <a:solidFill>
            <a:schemeClr val="tx1"/>
          </a:solidFill>
          <a:latin typeface="+mn-lt"/>
        </a:defRPr>
      </a:lvl6pPr>
      <a:lvl7pPr marL="3051175" indent="-228600" algn="l" defTabSz="628650" rtl="0" eaLnBrk="1" fontAlgn="base" hangingPunct="1">
        <a:spcBef>
          <a:spcPct val="20000"/>
        </a:spcBef>
        <a:spcAft>
          <a:spcPct val="0"/>
        </a:spcAft>
        <a:buChar char="»"/>
        <a:defRPr sz="2000">
          <a:solidFill>
            <a:schemeClr val="tx1"/>
          </a:solidFill>
          <a:latin typeface="+mn-lt"/>
        </a:defRPr>
      </a:lvl7pPr>
      <a:lvl8pPr marL="3508375" indent="-228600" algn="l" defTabSz="628650" rtl="0" eaLnBrk="1" fontAlgn="base" hangingPunct="1">
        <a:spcBef>
          <a:spcPct val="20000"/>
        </a:spcBef>
        <a:spcAft>
          <a:spcPct val="0"/>
        </a:spcAft>
        <a:buChar char="»"/>
        <a:defRPr sz="2000">
          <a:solidFill>
            <a:schemeClr val="tx1"/>
          </a:solidFill>
          <a:latin typeface="+mn-lt"/>
        </a:defRPr>
      </a:lvl8pPr>
      <a:lvl9pPr marL="3965575" indent="-228600" algn="l" defTabSz="628650"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467544" y="1916832"/>
            <a:ext cx="8280920" cy="3528392"/>
          </a:xfrm>
        </p:spPr>
        <p:txBody>
          <a:bodyPr>
            <a:normAutofit fontScale="70000" lnSpcReduction="20000"/>
          </a:bodyPr>
          <a:lstStyle/>
          <a:p>
            <a:pPr algn="ctr">
              <a:lnSpc>
                <a:spcPct val="120000"/>
              </a:lnSpc>
            </a:pPr>
            <a:r>
              <a:rPr lang="en-AU" sz="3000" dirty="0" smtClean="0"/>
              <a:t>Module 3 – Effective communication when English Proficiency is low</a:t>
            </a:r>
          </a:p>
          <a:p>
            <a:pPr algn="ctr">
              <a:lnSpc>
                <a:spcPct val="120000"/>
              </a:lnSpc>
            </a:pPr>
            <a:endParaRPr lang="en-AU" sz="2700" b="1" kern="1200" dirty="0" smtClean="0">
              <a:solidFill>
                <a:srgbClr val="003F87"/>
              </a:solidFill>
              <a:latin typeface="Arial" charset="0"/>
            </a:endParaRPr>
          </a:p>
          <a:p>
            <a:pPr algn="ctr" eaLnBrk="1" hangingPunct="1">
              <a:lnSpc>
                <a:spcPct val="120000"/>
              </a:lnSpc>
            </a:pPr>
            <a:r>
              <a:rPr lang="en-AU" sz="8500" b="1" dirty="0" smtClean="0">
                <a:solidFill>
                  <a:srgbClr val="003F87"/>
                </a:solidFill>
              </a:rPr>
              <a:t>“I don’t speak English…”</a:t>
            </a:r>
          </a:p>
          <a:p>
            <a:pPr eaLnBrk="1" hangingPunct="1">
              <a:lnSpc>
                <a:spcPct val="90000"/>
              </a:lnSpc>
            </a:pPr>
            <a:endParaRPr lang="en-AU" sz="2400" kern="1200" dirty="0" smtClean="0">
              <a:solidFill>
                <a:srgbClr val="003F87"/>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access an interpreter</a:t>
            </a:r>
            <a:br>
              <a:rPr lang="en-AU" dirty="0" smtClean="0"/>
            </a:br>
            <a:r>
              <a:rPr lang="en-AU" sz="2000" b="0" i="1" dirty="0" smtClean="0"/>
              <a:t>(Ref: Centre for Culture, Ethnicity and Health Tip Sheet)</a:t>
            </a:r>
            <a:endParaRPr lang="en-AU" sz="2000" b="0" i="1" dirty="0"/>
          </a:p>
        </p:txBody>
      </p:sp>
      <p:sp>
        <p:nvSpPr>
          <p:cNvPr id="3" name="Content Placeholder 2"/>
          <p:cNvSpPr>
            <a:spLocks noGrp="1"/>
          </p:cNvSpPr>
          <p:nvPr>
            <p:ph idx="1"/>
          </p:nvPr>
        </p:nvSpPr>
        <p:spPr>
          <a:xfrm>
            <a:off x="251520" y="1124744"/>
            <a:ext cx="8892480" cy="4518025"/>
          </a:xfrm>
        </p:spPr>
        <p:txBody>
          <a:bodyPr/>
          <a:lstStyle/>
          <a:p>
            <a:pPr marL="174625" indent="-174625">
              <a:spcAft>
                <a:spcPts val="600"/>
              </a:spcAft>
              <a:buFont typeface="Arial" pitchFamily="34" charset="0"/>
              <a:buChar char="•"/>
            </a:pPr>
            <a:r>
              <a:rPr lang="en-AU" sz="2400" dirty="0" smtClean="0"/>
              <a:t>Identify the patient’s preferred language</a:t>
            </a:r>
          </a:p>
          <a:p>
            <a:pPr lvl="1">
              <a:spcAft>
                <a:spcPts val="600"/>
              </a:spcAft>
              <a:buFont typeface="Courier New" pitchFamily="49" charset="0"/>
              <a:buChar char="o"/>
            </a:pPr>
            <a:r>
              <a:rPr lang="en-AU" sz="2200" dirty="0" smtClean="0">
                <a:solidFill>
                  <a:srgbClr val="00B0F0"/>
                </a:solidFill>
                <a:latin typeface="NewsGothicBT-Roman"/>
              </a:rPr>
              <a:t>If preferred language is not available, check whether patient can speak other languages and is willing to use an interpreter in another language</a:t>
            </a:r>
          </a:p>
          <a:p>
            <a:pPr marL="174625" indent="-174625">
              <a:spcAft>
                <a:spcPts val="600"/>
              </a:spcAft>
              <a:buFont typeface="Arial" pitchFamily="34" charset="0"/>
              <a:buChar char="•"/>
            </a:pPr>
            <a:r>
              <a:rPr lang="en-AU" sz="2400" dirty="0" smtClean="0"/>
              <a:t>Ask patient if s/he has any ethnic, religious or gender preferences for interpreters</a:t>
            </a:r>
          </a:p>
          <a:p>
            <a:pPr>
              <a:spcAft>
                <a:spcPts val="600"/>
              </a:spcAft>
            </a:pPr>
            <a:r>
              <a:rPr lang="en-AU" sz="2400" dirty="0" smtClean="0"/>
              <a:t>• Decide telephone or on-site interpreting</a:t>
            </a:r>
          </a:p>
          <a:p>
            <a:pPr lvl="1">
              <a:spcAft>
                <a:spcPts val="600"/>
              </a:spcAft>
              <a:buFont typeface="Courier New" pitchFamily="49" charset="0"/>
              <a:buChar char="o"/>
            </a:pPr>
            <a:r>
              <a:rPr lang="en-AU" sz="2200" dirty="0" smtClean="0">
                <a:solidFill>
                  <a:srgbClr val="00B0F0"/>
                </a:solidFill>
              </a:rPr>
              <a:t>telephone interpreting for basic communication</a:t>
            </a:r>
          </a:p>
          <a:p>
            <a:pPr lvl="1">
              <a:spcAft>
                <a:spcPts val="600"/>
              </a:spcAft>
              <a:buFont typeface="Courier New" pitchFamily="49" charset="0"/>
              <a:buChar char="o"/>
            </a:pPr>
            <a:r>
              <a:rPr lang="en-AU" sz="2200" dirty="0" smtClean="0">
                <a:solidFill>
                  <a:srgbClr val="00B0F0"/>
                </a:solidFill>
              </a:rPr>
              <a:t>on-site interpreting for more complex and lengthy sessions</a:t>
            </a:r>
          </a:p>
          <a:p>
            <a:pPr marL="174625" lvl="0" indent="-174625">
              <a:spcAft>
                <a:spcPts val="600"/>
              </a:spcAft>
              <a:buFont typeface="Arial" pitchFamily="34" charset="0"/>
              <a:buChar char="•"/>
            </a:pPr>
            <a:r>
              <a:rPr lang="en-AU" sz="2400" dirty="0" smtClean="0"/>
              <a:t>Must use interpreters accredited by the National Accreditation Authority for Translators and Interpreters (NAATI)</a:t>
            </a:r>
          </a:p>
          <a:p>
            <a:pPr marL="174625" lvl="0" indent="-174625">
              <a:spcAft>
                <a:spcPts val="600"/>
              </a:spcAft>
              <a:buFont typeface="Arial" pitchFamily="34" charset="0"/>
              <a:buChar char="•"/>
            </a:pPr>
            <a:r>
              <a:rPr lang="en-AU" sz="2400" dirty="0" smtClean="0"/>
              <a:t>Booking is essential especially for on-site interpreters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229600" cy="604837"/>
          </a:xfrm>
        </p:spPr>
        <p:txBody>
          <a:bodyPr/>
          <a:lstStyle/>
          <a:p>
            <a:r>
              <a:rPr lang="en-AU" dirty="0" smtClean="0"/>
              <a:t>Why not use carers, friends and family members as interpreters?</a:t>
            </a:r>
            <a:br>
              <a:rPr lang="en-AU" dirty="0" smtClean="0"/>
            </a:br>
            <a:endParaRPr lang="en-AU" dirty="0"/>
          </a:p>
        </p:txBody>
      </p:sp>
      <p:sp>
        <p:nvSpPr>
          <p:cNvPr id="3" name="Content Placeholder 2"/>
          <p:cNvSpPr>
            <a:spLocks noGrp="1"/>
          </p:cNvSpPr>
          <p:nvPr>
            <p:ph idx="1"/>
          </p:nvPr>
        </p:nvSpPr>
        <p:spPr>
          <a:xfrm>
            <a:off x="611560" y="1340768"/>
            <a:ext cx="8229600" cy="4518025"/>
          </a:xfrm>
        </p:spPr>
        <p:txBody>
          <a:bodyPr/>
          <a:lstStyle/>
          <a:p>
            <a:r>
              <a:rPr lang="en-AU" dirty="0" smtClean="0"/>
              <a:t>• potential breaches of confidentiality;</a:t>
            </a:r>
          </a:p>
          <a:p>
            <a:r>
              <a:rPr lang="en-AU" dirty="0" smtClean="0"/>
              <a:t>• possible misinterpretation;</a:t>
            </a:r>
          </a:p>
          <a:p>
            <a:r>
              <a:rPr lang="en-AU" dirty="0" smtClean="0"/>
              <a:t>• conflict of interest</a:t>
            </a:r>
          </a:p>
          <a:p>
            <a:r>
              <a:rPr lang="en-AU" dirty="0" smtClean="0"/>
              <a:t>• potential for loss of objectivity</a:t>
            </a:r>
          </a:p>
          <a:p>
            <a:r>
              <a:rPr lang="en-AU" dirty="0" smtClean="0"/>
              <a:t>• conflict of roles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Ethno-specific support groups? </a:t>
            </a:r>
            <a:endParaRPr lang="en-AU" dirty="0"/>
          </a:p>
        </p:txBody>
      </p:sp>
      <p:sp>
        <p:nvSpPr>
          <p:cNvPr id="3" name="Content Placeholder 2"/>
          <p:cNvSpPr>
            <a:spLocks noGrp="1"/>
          </p:cNvSpPr>
          <p:nvPr>
            <p:ph idx="1"/>
          </p:nvPr>
        </p:nvSpPr>
        <p:spPr>
          <a:xfrm>
            <a:off x="395536" y="1124744"/>
            <a:ext cx="8568952" cy="4518025"/>
          </a:xfrm>
        </p:spPr>
        <p:txBody>
          <a:bodyPr/>
          <a:lstStyle/>
          <a:p>
            <a:pPr>
              <a:spcAft>
                <a:spcPts val="600"/>
              </a:spcAft>
            </a:pPr>
            <a:r>
              <a:rPr lang="en-AU" dirty="0" smtClean="0"/>
              <a:t>Mainstream services must work  in partnership with ethno-specific services to deliver a responsive and effective health care system. </a:t>
            </a:r>
            <a:r>
              <a:rPr lang="en-AU" smtClean="0"/>
              <a:t>This</a:t>
            </a:r>
            <a:endParaRPr lang="en-AU" dirty="0" smtClean="0"/>
          </a:p>
          <a:p>
            <a:pPr marL="449263" indent="-174625">
              <a:spcAft>
                <a:spcPts val="600"/>
              </a:spcAft>
              <a:buFont typeface="Arial" pitchFamily="34" charset="0"/>
              <a:buChar char="•"/>
            </a:pPr>
            <a:r>
              <a:rPr lang="en-AU" dirty="0" smtClean="0"/>
              <a:t>recognises and respects that there are differences between cultures</a:t>
            </a:r>
          </a:p>
          <a:p>
            <a:pPr marL="449263" indent="-174625">
              <a:spcAft>
                <a:spcPts val="600"/>
              </a:spcAft>
              <a:buFont typeface="Arial" pitchFamily="34" charset="0"/>
              <a:buChar char="•"/>
            </a:pPr>
            <a:r>
              <a:rPr lang="en-AU" dirty="0" smtClean="0"/>
              <a:t>is vital to meeting the diverse needs of different cultures</a:t>
            </a:r>
          </a:p>
          <a:p>
            <a:pPr marL="449263" indent="-174625">
              <a:spcAft>
                <a:spcPts val="600"/>
              </a:spcAft>
              <a:buFont typeface="Arial" pitchFamily="34" charset="0"/>
              <a:buChar char="•"/>
            </a:pPr>
            <a:r>
              <a:rPr lang="en-AU" dirty="0" smtClean="0"/>
              <a:t>reduces health inequality</a:t>
            </a:r>
          </a:p>
          <a:p>
            <a:pPr marL="174625" indent="-174625">
              <a:buFont typeface="Arial" pitchFamily="34" charset="0"/>
              <a:buChar char="•"/>
            </a:pPr>
            <a:endParaRPr lang="en-AU" dirty="0" smtClean="0"/>
          </a:p>
          <a:p>
            <a:pPr marL="174625" indent="-174625">
              <a:buFont typeface="Arial" pitchFamily="34" charset="0"/>
              <a:buChar char="•"/>
            </a:pPr>
            <a:endParaRPr lang="en-AU"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8229600" cy="604837"/>
          </a:xfrm>
        </p:spPr>
        <p:txBody>
          <a:bodyPr/>
          <a:lstStyle/>
          <a:p>
            <a:r>
              <a:rPr lang="en-AU" dirty="0" smtClean="0"/>
              <a:t>Effective communication </a:t>
            </a:r>
            <a:r>
              <a:rPr lang="en-AU" u="sng" dirty="0" smtClean="0"/>
              <a:t>without</a:t>
            </a:r>
            <a:r>
              <a:rPr lang="en-AU" dirty="0" smtClean="0"/>
              <a:t> an interpreter</a:t>
            </a:r>
            <a:br>
              <a:rPr lang="en-AU" dirty="0" smtClean="0"/>
            </a:br>
            <a:r>
              <a:rPr lang="en-AU" sz="2000" b="0" i="1" dirty="0" smtClean="0"/>
              <a:t> (Ref: Centre for Culture, Ethnicity and Health Tip Sheet) </a:t>
            </a:r>
            <a:r>
              <a:rPr lang="en-AU" dirty="0" smtClean="0"/>
              <a:t/>
            </a:r>
            <a:br>
              <a:rPr lang="en-AU" dirty="0" smtClean="0"/>
            </a:br>
            <a:endParaRPr lang="en-AU" dirty="0"/>
          </a:p>
        </p:txBody>
      </p:sp>
      <p:sp>
        <p:nvSpPr>
          <p:cNvPr id="3" name="Content Placeholder 2"/>
          <p:cNvSpPr>
            <a:spLocks noGrp="1"/>
          </p:cNvSpPr>
          <p:nvPr>
            <p:ph idx="1"/>
          </p:nvPr>
        </p:nvSpPr>
        <p:spPr>
          <a:xfrm>
            <a:off x="323528" y="1124744"/>
            <a:ext cx="8820472" cy="4518025"/>
          </a:xfrm>
        </p:spPr>
        <p:txBody>
          <a:bodyPr/>
          <a:lstStyle/>
          <a:p>
            <a:pPr marL="261938" lvl="0" indent="-261938">
              <a:buFont typeface="Arial" pitchFamily="34" charset="0"/>
              <a:buChar char="•"/>
            </a:pPr>
            <a:r>
              <a:rPr lang="en-AU" sz="2400" dirty="0" smtClean="0"/>
              <a:t>Find out as much as you can about the patient before you start</a:t>
            </a:r>
          </a:p>
          <a:p>
            <a:pPr marL="261938" lvl="0" indent="-261938">
              <a:buFont typeface="Arial" pitchFamily="34" charset="0"/>
              <a:buChar char="•"/>
            </a:pPr>
            <a:r>
              <a:rPr lang="en-AU" sz="2400" dirty="0" smtClean="0"/>
              <a:t>Allow sufficient time for the communication</a:t>
            </a:r>
          </a:p>
          <a:p>
            <a:pPr marL="261938" lvl="0" indent="-261938">
              <a:buFont typeface="Arial" pitchFamily="34" charset="0"/>
              <a:buChar char="•"/>
            </a:pPr>
            <a:r>
              <a:rPr lang="en-AU" sz="2400" dirty="0" smtClean="0"/>
              <a:t>Be clear about what you want your patient to understand and make sure you can explain them simply</a:t>
            </a:r>
          </a:p>
          <a:p>
            <a:pPr marL="261938" lvl="0" indent="-261938">
              <a:buFont typeface="Arial" pitchFamily="34" charset="0"/>
              <a:buChar char="•"/>
            </a:pPr>
            <a:r>
              <a:rPr lang="en-AU" sz="2400" dirty="0" smtClean="0"/>
              <a:t>Consider different ways to communicate your messages</a:t>
            </a:r>
          </a:p>
          <a:p>
            <a:pPr marL="261938" lvl="0" indent="-261938">
              <a:buFont typeface="Arial" pitchFamily="34" charset="0"/>
              <a:buChar char="•"/>
            </a:pPr>
            <a:r>
              <a:rPr lang="en-AU" sz="2400" dirty="0" smtClean="0"/>
              <a:t>Provide written materials in English, in the client’s preferred language or both (preferably - WHY?)</a:t>
            </a:r>
          </a:p>
          <a:p>
            <a:endParaRPr lang="en-A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tips</a:t>
            </a:r>
            <a:endParaRPr lang="en-AU" dirty="0"/>
          </a:p>
        </p:txBody>
      </p:sp>
      <p:sp>
        <p:nvSpPr>
          <p:cNvPr id="3" name="Content Placeholder 2"/>
          <p:cNvSpPr>
            <a:spLocks noGrp="1"/>
          </p:cNvSpPr>
          <p:nvPr>
            <p:ph idx="1"/>
          </p:nvPr>
        </p:nvSpPr>
        <p:spPr>
          <a:xfrm>
            <a:off x="179512" y="1052736"/>
            <a:ext cx="8964488" cy="4518025"/>
          </a:xfrm>
        </p:spPr>
        <p:txBody>
          <a:bodyPr/>
          <a:lstStyle/>
          <a:p>
            <a:pPr marL="363538" indent="-276225">
              <a:spcAft>
                <a:spcPts val="600"/>
              </a:spcAft>
              <a:buFont typeface="Arial" pitchFamily="34" charset="0"/>
              <a:buChar char="•"/>
            </a:pPr>
            <a:r>
              <a:rPr lang="en-AU" sz="2400" dirty="0" smtClean="0"/>
              <a:t>Speak clearly – </a:t>
            </a:r>
          </a:p>
          <a:p>
            <a:pPr marL="900113" lvl="1" indent="-276225">
              <a:spcAft>
                <a:spcPts val="600"/>
              </a:spcAft>
              <a:buFont typeface="Courier New" pitchFamily="49" charset="0"/>
              <a:buChar char="o"/>
            </a:pPr>
            <a:r>
              <a:rPr lang="en-AU" sz="2000" dirty="0" smtClean="0">
                <a:solidFill>
                  <a:srgbClr val="00B0F0"/>
                </a:solidFill>
              </a:rPr>
              <a:t>speak at a consistent measured pace</a:t>
            </a:r>
          </a:p>
          <a:p>
            <a:pPr marL="900113" lvl="1" indent="-276225">
              <a:spcAft>
                <a:spcPts val="600"/>
              </a:spcAft>
              <a:buFont typeface="Courier New" pitchFamily="49" charset="0"/>
              <a:buChar char="o"/>
            </a:pPr>
            <a:r>
              <a:rPr lang="en-AU" sz="2000" dirty="0" smtClean="0">
                <a:solidFill>
                  <a:srgbClr val="00B0F0"/>
                </a:solidFill>
              </a:rPr>
              <a:t>speak each word separately – do not slur</a:t>
            </a:r>
          </a:p>
          <a:p>
            <a:pPr marL="900113" lvl="1" indent="-276225">
              <a:spcAft>
                <a:spcPts val="600"/>
              </a:spcAft>
              <a:buFont typeface="Courier New" pitchFamily="49" charset="0"/>
              <a:buChar char="o"/>
            </a:pPr>
            <a:r>
              <a:rPr lang="en-AU" sz="2000" dirty="0" smtClean="0">
                <a:solidFill>
                  <a:srgbClr val="00B0F0"/>
                </a:solidFill>
              </a:rPr>
              <a:t>enunciate words clearly, particularly endings &amp; tenses</a:t>
            </a:r>
          </a:p>
          <a:p>
            <a:pPr marL="363538" indent="-276225">
              <a:spcAft>
                <a:spcPts val="600"/>
              </a:spcAft>
              <a:buFont typeface="Arial" pitchFamily="34" charset="0"/>
              <a:buChar char="•"/>
            </a:pPr>
            <a:r>
              <a:rPr lang="en-AU" sz="2400" dirty="0" smtClean="0"/>
              <a:t>Speak simply – </a:t>
            </a:r>
          </a:p>
          <a:p>
            <a:pPr marL="900113" lvl="1" indent="-276225">
              <a:spcAft>
                <a:spcPts val="600"/>
              </a:spcAft>
              <a:buFont typeface="Courier New" pitchFamily="49" charset="0"/>
              <a:buChar char="o"/>
            </a:pPr>
            <a:r>
              <a:rPr lang="en-AU" sz="2200" dirty="0" smtClean="0">
                <a:solidFill>
                  <a:srgbClr val="00B0F0"/>
                </a:solidFill>
              </a:rPr>
              <a:t>do not use jargons, acronyms and slangs – explain if you do</a:t>
            </a:r>
          </a:p>
          <a:p>
            <a:pPr marL="900113" lvl="1" indent="-276225">
              <a:spcAft>
                <a:spcPts val="600"/>
              </a:spcAft>
              <a:buFont typeface="Courier New" pitchFamily="49" charset="0"/>
              <a:buChar char="o"/>
            </a:pPr>
            <a:r>
              <a:rPr lang="en-AU" sz="2200" dirty="0" smtClean="0">
                <a:solidFill>
                  <a:srgbClr val="00B0F0"/>
                </a:solidFill>
              </a:rPr>
              <a:t>make sentences short and clear</a:t>
            </a:r>
          </a:p>
          <a:p>
            <a:pPr marL="900113" lvl="1" indent="-276225">
              <a:spcAft>
                <a:spcPts val="600"/>
              </a:spcAft>
              <a:buFont typeface="Courier New" pitchFamily="49" charset="0"/>
              <a:buChar char="o"/>
            </a:pPr>
            <a:r>
              <a:rPr lang="en-AU" sz="2200" dirty="0" smtClean="0">
                <a:solidFill>
                  <a:srgbClr val="00B0F0"/>
                </a:solidFill>
              </a:rPr>
              <a:t>communicate one idea per sentence</a:t>
            </a:r>
          </a:p>
          <a:p>
            <a:pPr marL="363538" indent="-276225">
              <a:spcAft>
                <a:spcPts val="600"/>
              </a:spcAft>
              <a:buFont typeface="Arial" pitchFamily="34" charset="0"/>
              <a:buChar char="•"/>
            </a:pPr>
            <a:r>
              <a:rPr lang="en-AU" sz="2400" dirty="0" smtClean="0"/>
              <a:t>Face your patient when you speak</a:t>
            </a:r>
          </a:p>
          <a:p>
            <a:pPr marL="363538" indent="-276225">
              <a:spcAft>
                <a:spcPts val="600"/>
              </a:spcAft>
              <a:buFont typeface="Arial" pitchFamily="34" charset="0"/>
              <a:buChar char="•"/>
            </a:pPr>
            <a:r>
              <a:rPr lang="en-AU" sz="2400" dirty="0" smtClean="0"/>
              <a:t>Avoid closed questions </a:t>
            </a:r>
          </a:p>
          <a:p>
            <a:pPr marL="363538" indent="-276225">
              <a:spcAft>
                <a:spcPts val="600"/>
              </a:spcAft>
              <a:buFont typeface="Arial" pitchFamily="34" charset="0"/>
              <a:buChar char="•"/>
            </a:pPr>
            <a:r>
              <a:rPr lang="en-AU" sz="2400" dirty="0" smtClean="0"/>
              <a:t>A smile, a nod and a ‘yes’ or ‘no’ answer may not mean what you expect them to mean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tips (</a:t>
            </a:r>
            <a:r>
              <a:rPr lang="en-AU" dirty="0" err="1" smtClean="0"/>
              <a:t>contd</a:t>
            </a:r>
            <a:r>
              <a:rPr lang="en-AU" dirty="0" smtClean="0"/>
              <a:t>)</a:t>
            </a:r>
            <a:endParaRPr lang="en-AU" dirty="0"/>
          </a:p>
        </p:txBody>
      </p:sp>
      <p:sp>
        <p:nvSpPr>
          <p:cNvPr id="3" name="Content Placeholder 2"/>
          <p:cNvSpPr>
            <a:spLocks noGrp="1"/>
          </p:cNvSpPr>
          <p:nvPr>
            <p:ph idx="1"/>
          </p:nvPr>
        </p:nvSpPr>
        <p:spPr/>
        <p:txBody>
          <a:bodyPr/>
          <a:lstStyle/>
          <a:p>
            <a:pPr marL="174625" indent="-174625">
              <a:buFont typeface="Arial" pitchFamily="34" charset="0"/>
              <a:buChar char="•"/>
            </a:pPr>
            <a:r>
              <a:rPr lang="en-AU" dirty="0" smtClean="0"/>
              <a:t>Check understanding</a:t>
            </a:r>
          </a:p>
          <a:p>
            <a:pPr lvl="1">
              <a:buFont typeface="Courier New" pitchFamily="49" charset="0"/>
              <a:buChar char="o"/>
            </a:pPr>
            <a:r>
              <a:rPr lang="en-AU" dirty="0" smtClean="0">
                <a:solidFill>
                  <a:srgbClr val="00B0F0"/>
                </a:solidFill>
              </a:rPr>
              <a:t>let patient know s/he can ask you to clarify or provide further explanations</a:t>
            </a:r>
          </a:p>
          <a:p>
            <a:pPr lvl="1">
              <a:buFont typeface="Courier New" pitchFamily="49" charset="0"/>
              <a:buChar char="o"/>
            </a:pPr>
            <a:r>
              <a:rPr lang="en-AU" dirty="0" smtClean="0">
                <a:solidFill>
                  <a:srgbClr val="00B0F0"/>
                </a:solidFill>
              </a:rPr>
              <a:t>observe body language and expressions **</a:t>
            </a:r>
          </a:p>
          <a:p>
            <a:pPr lvl="1">
              <a:buFont typeface="Courier New" pitchFamily="49" charset="0"/>
              <a:buChar char="o"/>
            </a:pPr>
            <a:r>
              <a:rPr lang="en-AU" dirty="0" smtClean="0">
                <a:solidFill>
                  <a:srgbClr val="00B0F0"/>
                </a:solidFill>
              </a:rPr>
              <a:t>ask patient to repeat important points</a:t>
            </a:r>
          </a:p>
          <a:p>
            <a:pPr marL="174625" indent="-174625">
              <a:buFont typeface="Arial" pitchFamily="34" charset="0"/>
              <a:buChar char="•"/>
            </a:pPr>
            <a:r>
              <a:rPr lang="en-AU" dirty="0" smtClean="0"/>
              <a:t>Allow patient time to listen, think and respond to you</a:t>
            </a: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604837"/>
          </a:xfrm>
        </p:spPr>
        <p:txBody>
          <a:bodyPr/>
          <a:lstStyle/>
          <a:p>
            <a:r>
              <a:rPr lang="en-AU" dirty="0" smtClean="0"/>
              <a:t>How to assess a patient’s need for interpreter?</a:t>
            </a:r>
            <a:br>
              <a:rPr lang="en-AU" dirty="0" smtClean="0"/>
            </a:br>
            <a:r>
              <a:rPr lang="en-AU" sz="2000" b="0" i="1" dirty="0" smtClean="0"/>
              <a:t> (Ref: Centre for Culture, Ethnicity and Health Tip Sheet)</a:t>
            </a:r>
            <a:endParaRPr lang="en-AU" sz="2000" dirty="0"/>
          </a:p>
        </p:txBody>
      </p:sp>
      <p:sp>
        <p:nvSpPr>
          <p:cNvPr id="3" name="Content Placeholder 2"/>
          <p:cNvSpPr>
            <a:spLocks noGrp="1"/>
          </p:cNvSpPr>
          <p:nvPr>
            <p:ph idx="1"/>
          </p:nvPr>
        </p:nvSpPr>
        <p:spPr>
          <a:xfrm>
            <a:off x="395536" y="1196752"/>
            <a:ext cx="8496944" cy="4518025"/>
          </a:xfrm>
        </p:spPr>
        <p:txBody>
          <a:bodyPr/>
          <a:lstStyle/>
          <a:p>
            <a:pPr marL="174625" indent="-174625">
              <a:buFont typeface="Arial" pitchFamily="34" charset="0"/>
              <a:buChar char="•"/>
            </a:pPr>
            <a:r>
              <a:rPr lang="en-AU" sz="2400" dirty="0" smtClean="0"/>
              <a:t>Ask the patient simple questions about their personal details</a:t>
            </a:r>
          </a:p>
          <a:p>
            <a:pPr marL="174625" indent="-174625">
              <a:buFont typeface="Arial" pitchFamily="34" charset="0"/>
              <a:buChar char="•"/>
            </a:pPr>
            <a:r>
              <a:rPr lang="en-AU" sz="2400" dirty="0" smtClean="0"/>
              <a:t>Ask an open question or ask the patient to repeat something you have said in their own words</a:t>
            </a:r>
          </a:p>
          <a:p>
            <a:pPr marL="174625" indent="-174625">
              <a:buFont typeface="Arial" pitchFamily="34" charset="0"/>
              <a:buChar char="•"/>
            </a:pPr>
            <a:r>
              <a:rPr lang="en-AU" sz="2400" dirty="0" smtClean="0"/>
              <a:t>Ask the patient if they need or want an interpreter</a:t>
            </a:r>
          </a:p>
          <a:p>
            <a:pPr marL="812800" lvl="1" indent="-276225">
              <a:buFont typeface="Courier New" pitchFamily="49" charset="0"/>
              <a:buChar char="o"/>
            </a:pPr>
            <a:r>
              <a:rPr lang="en-AU" sz="2200" dirty="0" smtClean="0">
                <a:solidFill>
                  <a:srgbClr val="00B0F0"/>
                </a:solidFill>
              </a:rPr>
              <a:t>Advise that interpreters are available on request and are free of charge</a:t>
            </a:r>
          </a:p>
          <a:p>
            <a:pPr marL="276225" indent="-276225">
              <a:buFont typeface="Arial" pitchFamily="34" charset="0"/>
              <a:buChar char="•"/>
            </a:pPr>
            <a:r>
              <a:rPr lang="en-AU" sz="2400" dirty="0" smtClean="0"/>
              <a:t>Ask the patient what main language they speak at home</a:t>
            </a:r>
          </a:p>
          <a:p>
            <a:pPr marL="276225" indent="-276225">
              <a:buFont typeface="Arial" pitchFamily="34" charset="0"/>
              <a:buChar char="•"/>
            </a:pPr>
            <a:r>
              <a:rPr lang="en-AU" sz="2400" dirty="0" smtClean="0"/>
              <a:t>Decide </a:t>
            </a:r>
            <a:r>
              <a:rPr lang="en-AU" sz="2400" u="sng" dirty="0" smtClean="0"/>
              <a:t>with patient </a:t>
            </a:r>
            <a:r>
              <a:rPr lang="en-AU" sz="2400" dirty="0" smtClean="0"/>
              <a:t>which type of interpreter is going to be most suitable</a:t>
            </a:r>
            <a:endParaRPr lang="en-A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Effective Communication </a:t>
            </a:r>
            <a:r>
              <a:rPr lang="en-AU" u="sng" dirty="0" smtClean="0"/>
              <a:t>with</a:t>
            </a:r>
            <a:r>
              <a:rPr lang="en-AU" dirty="0" smtClean="0"/>
              <a:t> an interpreter</a:t>
            </a:r>
            <a:br>
              <a:rPr lang="en-AU" dirty="0" smtClean="0"/>
            </a:br>
            <a:r>
              <a:rPr lang="en-AU" sz="2000" b="0" i="1" dirty="0" smtClean="0"/>
              <a:t> (Ref: Centre for Culture, Ethnicity and Health Tip Sheet)</a:t>
            </a:r>
            <a:endParaRPr lang="en-AU" sz="2000" dirty="0"/>
          </a:p>
        </p:txBody>
      </p:sp>
      <p:sp>
        <p:nvSpPr>
          <p:cNvPr id="3" name="Content Placeholder 2"/>
          <p:cNvSpPr>
            <a:spLocks noGrp="1"/>
          </p:cNvSpPr>
          <p:nvPr>
            <p:ph idx="1"/>
          </p:nvPr>
        </p:nvSpPr>
        <p:spPr>
          <a:xfrm>
            <a:off x="323528" y="1196752"/>
            <a:ext cx="8229600" cy="4518025"/>
          </a:xfrm>
        </p:spPr>
        <p:txBody>
          <a:bodyPr/>
          <a:lstStyle/>
          <a:p>
            <a:pPr marL="174625" indent="-174625">
              <a:buFont typeface="Arial" pitchFamily="34" charset="0"/>
              <a:buChar char="•"/>
            </a:pPr>
            <a:r>
              <a:rPr lang="en-AU" dirty="0" smtClean="0"/>
              <a:t>Book the interpreter well in advance</a:t>
            </a:r>
          </a:p>
          <a:p>
            <a:pPr marL="174625" indent="-174625"/>
            <a:r>
              <a:rPr lang="en-AU" dirty="0" smtClean="0"/>
              <a:t>• Allow extra time for the session</a:t>
            </a:r>
          </a:p>
          <a:p>
            <a:pPr marL="174625" indent="-174625">
              <a:buFont typeface="Arial" pitchFamily="34" charset="0"/>
              <a:buChar char="•"/>
            </a:pPr>
            <a:r>
              <a:rPr lang="en-AU" dirty="0" smtClean="0"/>
              <a:t>Brief the interpreter about the nature of the appointment and any other relevant information</a:t>
            </a:r>
          </a:p>
          <a:p>
            <a:pPr marL="174625" indent="-174625">
              <a:buFont typeface="Arial" pitchFamily="34" charset="0"/>
              <a:buChar char="•"/>
            </a:pPr>
            <a:endParaRPr lang="en-AU" dirty="0" smtClean="0"/>
          </a:p>
          <a:p>
            <a:pPr marL="174625" indent="-174625">
              <a:buFont typeface="Arial" pitchFamily="34" charset="0"/>
              <a:buChar char="•"/>
            </a:pPr>
            <a:endParaRPr lang="en-AU"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604837"/>
          </a:xfrm>
        </p:spPr>
        <p:txBody>
          <a:bodyPr/>
          <a:lstStyle/>
          <a:p>
            <a:r>
              <a:rPr lang="en-AU" dirty="0" smtClean="0"/>
              <a:t>Some tips</a:t>
            </a:r>
            <a:endParaRPr lang="en-AU" dirty="0"/>
          </a:p>
        </p:txBody>
      </p:sp>
      <p:sp>
        <p:nvSpPr>
          <p:cNvPr id="3" name="Content Placeholder 2"/>
          <p:cNvSpPr>
            <a:spLocks noGrp="1"/>
          </p:cNvSpPr>
          <p:nvPr>
            <p:ph idx="1"/>
          </p:nvPr>
        </p:nvSpPr>
        <p:spPr>
          <a:xfrm>
            <a:off x="395536" y="1196752"/>
            <a:ext cx="8352928" cy="4518025"/>
          </a:xfrm>
        </p:spPr>
        <p:txBody>
          <a:bodyPr/>
          <a:lstStyle/>
          <a:p>
            <a:pPr marL="174625" indent="-174625">
              <a:spcAft>
                <a:spcPts val="600"/>
              </a:spcAft>
              <a:buFont typeface="Arial" pitchFamily="34" charset="0"/>
              <a:buChar char="•"/>
            </a:pPr>
            <a:r>
              <a:rPr lang="en-AU" sz="2600" dirty="0" smtClean="0"/>
              <a:t>Arrange the seating so that you can maintain eye contact with patient</a:t>
            </a:r>
          </a:p>
          <a:p>
            <a:pPr marL="174625" indent="-174625">
              <a:spcAft>
                <a:spcPts val="600"/>
              </a:spcAft>
              <a:buFont typeface="Arial" pitchFamily="34" charset="0"/>
              <a:buChar char="•"/>
            </a:pPr>
            <a:r>
              <a:rPr lang="en-AU" sz="2600" dirty="0" smtClean="0"/>
              <a:t>Speak to the client directly and in the first person</a:t>
            </a:r>
          </a:p>
          <a:p>
            <a:pPr marL="174625" indent="-174625">
              <a:spcAft>
                <a:spcPts val="600"/>
              </a:spcAft>
              <a:buFont typeface="Arial" pitchFamily="34" charset="0"/>
              <a:buChar char="•"/>
            </a:pPr>
            <a:r>
              <a:rPr lang="en-AU" sz="2600" dirty="0" smtClean="0"/>
              <a:t>Do not talk with the interpreter and exclude the client</a:t>
            </a:r>
          </a:p>
          <a:p>
            <a:pPr marL="174625" indent="-174625">
              <a:spcAft>
                <a:spcPts val="600"/>
              </a:spcAft>
              <a:buFont typeface="Arial" pitchFamily="34" charset="0"/>
              <a:buChar char="•"/>
            </a:pPr>
            <a:r>
              <a:rPr lang="en-AU" sz="2600" dirty="0" smtClean="0"/>
              <a:t>Speak in short intervals allowing time for the interpreter to interpret</a:t>
            </a:r>
          </a:p>
          <a:p>
            <a:pPr marL="174625" indent="-174625">
              <a:spcAft>
                <a:spcPts val="600"/>
              </a:spcAft>
              <a:buFont typeface="Arial" pitchFamily="34" charset="0"/>
              <a:buChar char="•"/>
            </a:pPr>
            <a:r>
              <a:rPr lang="en-AU" sz="2600" dirty="0" smtClean="0"/>
              <a:t>Everything that is said during the interview must be interpreted</a:t>
            </a:r>
          </a:p>
          <a:p>
            <a:pPr marL="174625" indent="-174625">
              <a:spcAft>
                <a:spcPts val="600"/>
              </a:spcAft>
              <a:buFont typeface="Arial" pitchFamily="34" charset="0"/>
              <a:buChar char="•"/>
            </a:pPr>
            <a:r>
              <a:rPr lang="en-AU" sz="2600" dirty="0" smtClean="0"/>
              <a:t>Always remember that you, not the interpreter, are in control of the interview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tips (</a:t>
            </a:r>
            <a:r>
              <a:rPr lang="en-AU" dirty="0" err="1" smtClean="0"/>
              <a:t>contd</a:t>
            </a:r>
            <a:r>
              <a:rPr lang="en-AU" dirty="0" smtClean="0"/>
              <a:t>)</a:t>
            </a:r>
            <a:endParaRPr lang="en-AU" dirty="0"/>
          </a:p>
        </p:txBody>
      </p:sp>
      <p:sp>
        <p:nvSpPr>
          <p:cNvPr id="3" name="Content Placeholder 2"/>
          <p:cNvSpPr>
            <a:spLocks noGrp="1"/>
          </p:cNvSpPr>
          <p:nvPr>
            <p:ph idx="1"/>
          </p:nvPr>
        </p:nvSpPr>
        <p:spPr/>
        <p:txBody>
          <a:bodyPr/>
          <a:lstStyle/>
          <a:p>
            <a:pPr marL="174625" indent="-174625">
              <a:buFont typeface="Arial" pitchFamily="34" charset="0"/>
              <a:buChar char="•"/>
            </a:pPr>
            <a:r>
              <a:rPr lang="en-AU" dirty="0" smtClean="0"/>
              <a:t>Summarise discussion and provide opportunity for the client to ask questions</a:t>
            </a:r>
          </a:p>
          <a:p>
            <a:pPr marL="174625" indent="-174625">
              <a:buFont typeface="Arial" pitchFamily="34" charset="0"/>
              <a:buChar char="•"/>
            </a:pPr>
            <a:r>
              <a:rPr lang="en-AU" dirty="0" smtClean="0"/>
              <a:t>Check whether the client is ready to end the session</a:t>
            </a:r>
          </a:p>
          <a:p>
            <a:pPr marL="174625" indent="-174625">
              <a:buFont typeface="Arial" pitchFamily="34" charset="0"/>
              <a:buChar char="•"/>
            </a:pPr>
            <a:r>
              <a:rPr lang="en-AU" dirty="0" smtClean="0"/>
              <a:t>Debrief the interpreter if necessary</a:t>
            </a:r>
          </a:p>
          <a:p>
            <a:pPr marL="174625" indent="-174625">
              <a:buFont typeface="Arial" pitchFamily="34" charset="0"/>
              <a:buChar char="•"/>
            </a:pPr>
            <a:r>
              <a:rPr lang="en-AU" dirty="0" smtClean="0"/>
              <a:t>Collect feedback and address concerns (if any) about the interpreter services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lstStyle/>
          <a:p>
            <a:pPr algn="ctr"/>
            <a:r>
              <a:rPr lang="en-AU" sz="2400" i="1" dirty="0" smtClean="0"/>
              <a:t>This project was made possible using funding from Health Workforce Australia</a:t>
            </a:r>
            <a:endParaRPr lang="en-AU" sz="2400" dirty="0"/>
          </a:p>
        </p:txBody>
      </p:sp>
      <p:grpSp>
        <p:nvGrpSpPr>
          <p:cNvPr id="9" name="Group 2"/>
          <p:cNvGrpSpPr>
            <a:grpSpLocks/>
          </p:cNvGrpSpPr>
          <p:nvPr/>
        </p:nvGrpSpPr>
        <p:grpSpPr bwMode="auto">
          <a:xfrm>
            <a:off x="1403648" y="1916832"/>
            <a:ext cx="6552728" cy="1224136"/>
            <a:chOff x="3904" y="15527"/>
            <a:chExt cx="5513" cy="852"/>
          </a:xfrm>
        </p:grpSpPr>
        <p:pic>
          <p:nvPicPr>
            <p:cNvPr id="10" name="Picture 2"/>
            <p:cNvPicPr>
              <a:picLocks noChangeAspect="1" noChangeArrowheads="1"/>
            </p:cNvPicPr>
            <p:nvPr/>
          </p:nvPicPr>
          <p:blipFill>
            <a:blip r:embed="rId3" cstate="print"/>
            <a:srcRect/>
            <a:stretch>
              <a:fillRect/>
            </a:stretch>
          </p:blipFill>
          <p:spPr bwMode="auto">
            <a:xfrm>
              <a:off x="7581" y="15620"/>
              <a:ext cx="1836" cy="649"/>
            </a:xfrm>
            <a:prstGeom prst="rect">
              <a:avLst/>
            </a:prstGeom>
            <a:noFill/>
            <a:ln w="9525" algn="in">
              <a:miter lim="800000"/>
              <a:headEnd/>
              <a:tailEnd/>
            </a:ln>
          </p:spPr>
        </p:pic>
        <p:pic>
          <p:nvPicPr>
            <p:cNvPr id="11" name="Picture 3" descr="50256_21591025194_1418762077_n[1]"/>
            <p:cNvPicPr>
              <a:picLocks noChangeAspect="1" noChangeArrowheads="1"/>
            </p:cNvPicPr>
            <p:nvPr/>
          </p:nvPicPr>
          <p:blipFill>
            <a:blip r:embed="rId4" cstate="print"/>
            <a:srcRect/>
            <a:stretch>
              <a:fillRect/>
            </a:stretch>
          </p:blipFill>
          <p:spPr bwMode="auto">
            <a:xfrm>
              <a:off x="3904" y="15527"/>
              <a:ext cx="842" cy="852"/>
            </a:xfrm>
            <a:prstGeom prst="rect">
              <a:avLst/>
            </a:prstGeom>
            <a:noFill/>
            <a:ln w="9525" algn="in">
              <a:miter lim="800000"/>
              <a:headEnd/>
              <a:tailEnd/>
            </a:ln>
          </p:spPr>
        </p:pic>
        <p:pic>
          <p:nvPicPr>
            <p:cNvPr id="12" name="Picture 4"/>
            <p:cNvPicPr>
              <a:picLocks noChangeAspect="1" noChangeArrowheads="1"/>
            </p:cNvPicPr>
            <p:nvPr/>
          </p:nvPicPr>
          <p:blipFill>
            <a:blip r:embed="rId5" cstate="print"/>
            <a:srcRect/>
            <a:stretch>
              <a:fillRect/>
            </a:stretch>
          </p:blipFill>
          <p:spPr bwMode="auto">
            <a:xfrm>
              <a:off x="5176" y="15627"/>
              <a:ext cx="2171" cy="550"/>
            </a:xfrm>
            <a:prstGeom prst="rect">
              <a:avLst/>
            </a:prstGeom>
            <a:noFill/>
            <a:ln w="9525" algn="in">
              <a:miter lim="800000"/>
              <a:headEnd/>
              <a:tailEnd/>
            </a:ln>
          </p:spPr>
        </p:pic>
      </p:grpSp>
      <p:pic>
        <p:nvPicPr>
          <p:cNvPr id="13" name="Picture 12"/>
          <p:cNvPicPr/>
          <p:nvPr/>
        </p:nvPicPr>
        <p:blipFill>
          <a:blip r:embed="rId6" cstate="print"/>
          <a:srcRect/>
          <a:stretch>
            <a:fillRect/>
          </a:stretch>
        </p:blipFill>
        <p:spPr bwMode="auto">
          <a:xfrm>
            <a:off x="1979712" y="4581128"/>
            <a:ext cx="4608512" cy="1656184"/>
          </a:xfrm>
          <a:prstGeom prst="rect">
            <a:avLst/>
          </a:prstGeom>
          <a:noFill/>
          <a:ln w="9525">
            <a:noFill/>
            <a:miter lim="800000"/>
            <a:headEnd/>
            <a:tailEnd/>
          </a:ln>
        </p:spPr>
      </p:pic>
      <p:sp>
        <p:nvSpPr>
          <p:cNvPr id="3" name="TextBox 2"/>
          <p:cNvSpPr txBox="1"/>
          <p:nvPr/>
        </p:nvSpPr>
        <p:spPr>
          <a:xfrm>
            <a:off x="1259632" y="3573016"/>
            <a:ext cx="7776864" cy="307777"/>
          </a:xfrm>
          <a:prstGeom prst="rect">
            <a:avLst/>
          </a:prstGeom>
          <a:noFill/>
        </p:spPr>
        <p:txBody>
          <a:bodyPr wrap="square" rtlCol="0">
            <a:spAutoFit/>
          </a:bodyPr>
          <a:lstStyle/>
          <a:p>
            <a:r>
              <a:rPr lang="en-AU" sz="1400" i="1" dirty="0" smtClean="0"/>
              <a:t>This project was made possible using funding from Health Workforce Australia</a:t>
            </a:r>
            <a:endParaRPr lang="en-AU" sz="1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Role Play Exercise (optional)</a:t>
            </a:r>
            <a:endParaRPr lang="en-AU" dirty="0"/>
          </a:p>
        </p:txBody>
      </p:sp>
      <p:sp>
        <p:nvSpPr>
          <p:cNvPr id="4" name="Content Placeholder 3"/>
          <p:cNvSpPr>
            <a:spLocks noGrp="1"/>
          </p:cNvSpPr>
          <p:nvPr>
            <p:ph idx="1"/>
          </p:nvPr>
        </p:nvSpPr>
        <p:spPr>
          <a:xfrm>
            <a:off x="539552" y="1412776"/>
            <a:ext cx="8229600" cy="4518025"/>
          </a:xfrm>
        </p:spPr>
        <p:txBody>
          <a:bodyPr/>
          <a:lstStyle/>
          <a:p>
            <a:pPr marL="174625" indent="-174625">
              <a:buFont typeface="Arial" pitchFamily="34" charset="0"/>
              <a:buChar char="•"/>
            </a:pPr>
            <a:r>
              <a:rPr lang="en-AU" dirty="0" smtClean="0"/>
              <a:t>break into groups of 3 or 4</a:t>
            </a:r>
          </a:p>
          <a:p>
            <a:pPr marL="174625" indent="-174625">
              <a:buFont typeface="Arial" pitchFamily="34" charset="0"/>
              <a:buChar char="•"/>
            </a:pPr>
            <a:r>
              <a:rPr lang="en-AU" dirty="0" smtClean="0"/>
              <a:t>choose one in the group to play a patient, and another to play a nurse, specifically a diabetes nurse educator if possible</a:t>
            </a:r>
          </a:p>
          <a:p>
            <a:pPr marL="174625" indent="-174625">
              <a:buFont typeface="Arial" pitchFamily="34" charset="0"/>
              <a:buChar char="•"/>
            </a:pPr>
            <a:r>
              <a:rPr lang="en-AU" dirty="0" smtClean="0"/>
              <a:t>the remainder group members will be observers</a:t>
            </a:r>
          </a:p>
          <a:p>
            <a:pPr marL="174625" indent="-174625">
              <a:buFont typeface="Arial" pitchFamily="34" charset="0"/>
              <a:buChar char="•"/>
            </a:pPr>
            <a:r>
              <a:rPr lang="en-AU" dirty="0" smtClean="0"/>
              <a:t>role-play for 10mins and spend 10mins giving feedback to one another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Information for the ‘Nurse’ </a:t>
            </a:r>
            <a:endParaRPr lang="en-AU" dirty="0"/>
          </a:p>
        </p:txBody>
      </p:sp>
      <p:sp>
        <p:nvSpPr>
          <p:cNvPr id="3" name="Content Placeholder 2"/>
          <p:cNvSpPr>
            <a:spLocks noGrp="1"/>
          </p:cNvSpPr>
          <p:nvPr>
            <p:ph idx="1"/>
          </p:nvPr>
        </p:nvSpPr>
        <p:spPr>
          <a:xfrm>
            <a:off x="467544" y="1268760"/>
            <a:ext cx="8229600" cy="4518025"/>
          </a:xfrm>
        </p:spPr>
        <p:txBody>
          <a:bodyPr/>
          <a:lstStyle/>
          <a:p>
            <a:pPr>
              <a:spcAft>
                <a:spcPts val="600"/>
              </a:spcAft>
            </a:pPr>
            <a:r>
              <a:rPr lang="en-AU" dirty="0" smtClean="0"/>
              <a:t>Chinese, 30+, referred by GP to the diabetes nurse educator at the local community health service. </a:t>
            </a:r>
          </a:p>
          <a:p>
            <a:pPr>
              <a:spcAft>
                <a:spcPts val="600"/>
              </a:spcAft>
            </a:pPr>
            <a:r>
              <a:rPr lang="en-AU" dirty="0" smtClean="0"/>
              <a:t>Diagnosed with Type II diabetes 4 months ago following a blood test (BSL 12.1mml/L) ordered by his GP when s/he presented with chronic tiredness. The GP commenced </a:t>
            </a:r>
            <a:r>
              <a:rPr lang="en-AU" dirty="0" err="1" smtClean="0"/>
              <a:t>metformin</a:t>
            </a:r>
            <a:r>
              <a:rPr lang="en-AU" dirty="0" smtClean="0"/>
              <a:t> but patient is not adhering to prescribed medication. </a:t>
            </a:r>
            <a:r>
              <a:rPr lang="en-AU" sz="2400"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rPr>
              <a:t>Information for the ‘patient’ ONLY</a:t>
            </a:r>
            <a:endParaRPr lang="en-AU" dirty="0">
              <a:solidFill>
                <a:srgbClr val="FF0000"/>
              </a:solidFill>
            </a:endParaRPr>
          </a:p>
        </p:txBody>
      </p:sp>
      <p:sp>
        <p:nvSpPr>
          <p:cNvPr id="3" name="Content Placeholder 2"/>
          <p:cNvSpPr>
            <a:spLocks noGrp="1"/>
          </p:cNvSpPr>
          <p:nvPr>
            <p:ph idx="1"/>
          </p:nvPr>
        </p:nvSpPr>
        <p:spPr>
          <a:xfrm>
            <a:off x="251520" y="1124744"/>
            <a:ext cx="8568952" cy="4518025"/>
          </a:xfrm>
        </p:spPr>
        <p:txBody>
          <a:bodyPr/>
          <a:lstStyle/>
          <a:p>
            <a:pPr>
              <a:spcAft>
                <a:spcPts val="600"/>
              </a:spcAft>
            </a:pPr>
            <a:r>
              <a:rPr lang="en-AU" sz="2300" dirty="0" smtClean="0"/>
              <a:t>You have been referred by GP to the diabetes nurse educator at the local community health service. You were diagnosed with diabetes 4 months ago following a blood test when you saw your GP because of chronic tiredness. </a:t>
            </a:r>
          </a:p>
          <a:p>
            <a:pPr>
              <a:spcAft>
                <a:spcPts val="600"/>
              </a:spcAft>
            </a:pPr>
            <a:r>
              <a:rPr lang="en-AU" sz="2300" dirty="0" smtClean="0">
                <a:solidFill>
                  <a:srgbClr val="C00000"/>
                </a:solidFill>
              </a:rPr>
              <a:t>(The following information in red is not available to the ‘nurse’)</a:t>
            </a:r>
          </a:p>
          <a:p>
            <a:pPr>
              <a:spcAft>
                <a:spcPts val="600"/>
              </a:spcAft>
            </a:pPr>
            <a:r>
              <a:rPr lang="en-AU" sz="2300" dirty="0" smtClean="0">
                <a:solidFill>
                  <a:srgbClr val="C00000"/>
                </a:solidFill>
              </a:rPr>
              <a:t>The GP started you on a tablet but you prefer to take the medicines prescribed by the Chinese doctor. You did not tell your GP because you didn't think it was important. </a:t>
            </a:r>
          </a:p>
          <a:p>
            <a:pPr>
              <a:spcAft>
                <a:spcPts val="600"/>
              </a:spcAft>
            </a:pPr>
            <a:r>
              <a:rPr lang="en-AU" sz="2300" dirty="0" smtClean="0">
                <a:solidFill>
                  <a:srgbClr val="C00000"/>
                </a:solidFill>
              </a:rPr>
              <a:t>You also do not like the thought of changing your diet or do more exercise. Your diet consists of a lot of starch (rice, noodles, dumplings) and sugar and you exercise very little.</a:t>
            </a:r>
          </a:p>
          <a:p>
            <a:pPr>
              <a:spcAft>
                <a:spcPts val="600"/>
              </a:spcAft>
            </a:pPr>
            <a:r>
              <a:rPr lang="en-AU" sz="2300" dirty="0" smtClean="0">
                <a:solidFill>
                  <a:srgbClr val="C00000"/>
                </a:solidFill>
              </a:rPr>
              <a:t>You speak only a little English – good enough for simple conversations but inadequate for discussing complex issues. </a:t>
            </a:r>
          </a:p>
          <a:p>
            <a:endParaRPr lang="en-A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Outline of today’s session</a:t>
            </a:r>
            <a:endParaRPr lang="en-AU" dirty="0"/>
          </a:p>
        </p:txBody>
      </p:sp>
      <p:sp>
        <p:nvSpPr>
          <p:cNvPr id="3" name="Content Placeholder 2"/>
          <p:cNvSpPr>
            <a:spLocks noGrp="1"/>
          </p:cNvSpPr>
          <p:nvPr>
            <p:ph idx="1"/>
          </p:nvPr>
        </p:nvSpPr>
        <p:spPr>
          <a:xfrm>
            <a:off x="395536" y="1124744"/>
            <a:ext cx="8748464" cy="4518025"/>
          </a:xfrm>
        </p:spPr>
        <p:txBody>
          <a:bodyPr/>
          <a:lstStyle/>
          <a:p>
            <a:pPr marL="514350" indent="-514350">
              <a:buFont typeface="+mj-lt"/>
              <a:buAutoNum type="arabicPeriod"/>
            </a:pPr>
            <a:r>
              <a:rPr lang="en-AU" dirty="0" smtClean="0"/>
              <a:t>Overview of Module 3</a:t>
            </a:r>
          </a:p>
          <a:p>
            <a:pPr marL="711200" lvl="1" indent="-261938"/>
            <a:r>
              <a:rPr lang="en-AU" dirty="0" smtClean="0">
                <a:solidFill>
                  <a:schemeClr val="tx1"/>
                </a:solidFill>
              </a:rPr>
              <a:t>Health professionals’ ethical and professional obligations </a:t>
            </a:r>
          </a:p>
          <a:p>
            <a:pPr marL="711200" lvl="1" indent="-261938"/>
            <a:r>
              <a:rPr lang="en-AU" dirty="0" smtClean="0">
                <a:solidFill>
                  <a:schemeClr val="tx1"/>
                </a:solidFill>
              </a:rPr>
              <a:t>How to access an interpreter </a:t>
            </a:r>
          </a:p>
          <a:p>
            <a:pPr marL="711200" lvl="1" indent="-261938"/>
            <a:r>
              <a:rPr lang="en-AU" dirty="0" smtClean="0">
                <a:solidFill>
                  <a:schemeClr val="tx1"/>
                </a:solidFill>
              </a:rPr>
              <a:t>Importance of ethno-specific support</a:t>
            </a:r>
          </a:p>
          <a:p>
            <a:pPr marL="457200" indent="-457200">
              <a:buFont typeface="+mj-lt"/>
              <a:buAutoNum type="arabicPeriod"/>
            </a:pPr>
            <a:r>
              <a:rPr lang="en-AU" dirty="0" smtClean="0"/>
              <a:t>Effective communication </a:t>
            </a:r>
            <a:r>
              <a:rPr lang="en-AU" u="sng" dirty="0" smtClean="0"/>
              <a:t>without </a:t>
            </a:r>
            <a:r>
              <a:rPr lang="en-AU" dirty="0" smtClean="0"/>
              <a:t>an interpreter</a:t>
            </a:r>
          </a:p>
          <a:p>
            <a:pPr marL="457200" indent="-457200">
              <a:buFont typeface="+mj-lt"/>
              <a:buAutoNum type="arabicPeriod"/>
            </a:pPr>
            <a:r>
              <a:rPr lang="en-AU" kern="1200" dirty="0" smtClean="0">
                <a:latin typeface="Arial" charset="0"/>
              </a:rPr>
              <a:t>Effective Communication </a:t>
            </a:r>
            <a:r>
              <a:rPr lang="en-AU" u="sng" kern="1200" dirty="0" smtClean="0">
                <a:latin typeface="Arial" charset="0"/>
              </a:rPr>
              <a:t>with</a:t>
            </a:r>
            <a:r>
              <a:rPr lang="en-AU" kern="1200" dirty="0" smtClean="0">
                <a:latin typeface="Arial" charset="0"/>
              </a:rPr>
              <a:t> an interpreter</a:t>
            </a:r>
          </a:p>
          <a:p>
            <a:pPr marL="457200" indent="-457200">
              <a:buFont typeface="+mj-lt"/>
              <a:buAutoNum type="arabicPeriod"/>
            </a:pPr>
            <a:r>
              <a:rPr lang="en-AU" smtClean="0"/>
              <a:t>Role Play (optional</a:t>
            </a:r>
            <a:r>
              <a:rPr lang="en-AU" dirty="0" smtClean="0"/>
              <a:t>)</a:t>
            </a:r>
          </a:p>
          <a:p>
            <a:pPr marL="457200" indent="-457200">
              <a:buFont typeface="+mj-lt"/>
              <a:buAutoNum type="arabicPeriod"/>
            </a:pPr>
            <a:r>
              <a:rPr lang="en-AU" dirty="0" smtClean="0"/>
              <a:t>Simulation</a:t>
            </a:r>
          </a:p>
          <a:p>
            <a:pPr marL="900113" lvl="1" indent="-363538"/>
            <a:endParaRPr lang="en-AU" dirty="0" smtClean="0"/>
          </a:p>
          <a:p>
            <a:pPr marL="514350" indent="-514350">
              <a:buFont typeface="+mj-lt"/>
              <a:buAutoNum type="arabicPeriod"/>
            </a:pPr>
            <a:endParaRPr lang="en-AU" dirty="0" smtClean="0"/>
          </a:p>
          <a:p>
            <a:pPr marL="514350" indent="-514350">
              <a:buFont typeface="+mj-lt"/>
              <a:buAutoNum type="arabicPeriod"/>
            </a:pP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 of CREST</a:t>
            </a:r>
            <a:endParaRPr lang="en-AU" dirty="0"/>
          </a:p>
        </p:txBody>
      </p:sp>
      <p:sp>
        <p:nvSpPr>
          <p:cNvPr id="3" name="Content Placeholder 2"/>
          <p:cNvSpPr>
            <a:spLocks noGrp="1"/>
          </p:cNvSpPr>
          <p:nvPr>
            <p:ph idx="1"/>
          </p:nvPr>
        </p:nvSpPr>
        <p:spPr>
          <a:xfrm>
            <a:off x="683568" y="1196752"/>
            <a:ext cx="7776864" cy="4670425"/>
          </a:xfrm>
        </p:spPr>
        <p:txBody>
          <a:bodyPr/>
          <a:lstStyle/>
          <a:p>
            <a:pPr lvl="0"/>
            <a:r>
              <a:rPr lang="en-AU" b="1" dirty="0" smtClean="0"/>
              <a:t>Four modules:</a:t>
            </a:r>
          </a:p>
          <a:p>
            <a:pPr lvl="1"/>
            <a:r>
              <a:rPr lang="en-AU" dirty="0" smtClean="0"/>
              <a:t>Module 1 – Introduction to Cultural Diversity</a:t>
            </a:r>
          </a:p>
          <a:p>
            <a:pPr lvl="1"/>
            <a:r>
              <a:rPr lang="en-AU" dirty="0" smtClean="0"/>
              <a:t>Module 2 – Negotiating between different health beliefs</a:t>
            </a:r>
          </a:p>
          <a:p>
            <a:pPr lvl="1"/>
            <a:r>
              <a:rPr lang="en-AU" dirty="0" smtClean="0">
                <a:solidFill>
                  <a:srgbClr val="FF0000"/>
                </a:solidFill>
              </a:rPr>
              <a:t>Module 3 – Effective communication when English Proficiency is low</a:t>
            </a:r>
          </a:p>
          <a:p>
            <a:pPr lvl="1"/>
            <a:r>
              <a:rPr lang="en-AU" dirty="0" smtClean="0"/>
              <a:t>Module 4 – Communicating culturally sensitive issues</a:t>
            </a:r>
          </a:p>
          <a:p>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Effective communication when English proficiency is low</a:t>
            </a:r>
            <a:endParaRPr lang="en-AU" dirty="0"/>
          </a:p>
        </p:txBody>
      </p:sp>
      <p:sp>
        <p:nvSpPr>
          <p:cNvPr id="3" name="Content Placeholder 2"/>
          <p:cNvSpPr>
            <a:spLocks noGrp="1"/>
          </p:cNvSpPr>
          <p:nvPr>
            <p:ph idx="1"/>
          </p:nvPr>
        </p:nvSpPr>
        <p:spPr>
          <a:xfrm>
            <a:off x="611560" y="1412776"/>
            <a:ext cx="8055743" cy="4670425"/>
          </a:xfrm>
        </p:spPr>
        <p:txBody>
          <a:bodyPr/>
          <a:lstStyle/>
          <a:p>
            <a:pPr>
              <a:spcAft>
                <a:spcPts val="2400"/>
              </a:spcAft>
            </a:pPr>
            <a:r>
              <a:rPr lang="en-AU" sz="3600" kern="1200" dirty="0" smtClean="0">
                <a:solidFill>
                  <a:srgbClr val="01447A"/>
                </a:solidFill>
                <a:latin typeface="Arial" charset="0"/>
              </a:rPr>
              <a:t>Today, we will explore </a:t>
            </a:r>
            <a:r>
              <a:rPr lang="en-AU" sz="3600" dirty="0" smtClean="0"/>
              <a:t>the principles of effective communication, and the skills and resources required for effective communication with linguistically diverse patients. </a:t>
            </a:r>
          </a:p>
          <a:p>
            <a:pPr>
              <a:spcAft>
                <a:spcPts val="2400"/>
              </a:spcAft>
            </a:pPr>
            <a:endParaRPr lang="en-AU" sz="3600" kern="1200" dirty="0" smtClean="0">
              <a:solidFill>
                <a:srgbClr val="01447A"/>
              </a:solidFill>
              <a:latin typeface="Arial" charset="0"/>
            </a:endParaRPr>
          </a:p>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kern="1200" dirty="0" smtClean="0">
                <a:latin typeface="Arial" charset="0"/>
              </a:rPr>
              <a:t>Primary Learning Objectives:</a:t>
            </a:r>
            <a:endParaRPr lang="en-AU" dirty="0"/>
          </a:p>
        </p:txBody>
      </p:sp>
      <p:sp>
        <p:nvSpPr>
          <p:cNvPr id="3" name="Content Placeholder 2"/>
          <p:cNvSpPr>
            <a:spLocks noGrp="1"/>
          </p:cNvSpPr>
          <p:nvPr>
            <p:ph idx="1"/>
          </p:nvPr>
        </p:nvSpPr>
        <p:spPr>
          <a:xfrm>
            <a:off x="467544" y="1124744"/>
            <a:ext cx="8892480" cy="4670425"/>
          </a:xfrm>
        </p:spPr>
        <p:txBody>
          <a:bodyPr/>
          <a:lstStyle/>
          <a:p>
            <a:pPr marL="174625" lvl="0" indent="-174625"/>
            <a:r>
              <a:rPr lang="en-AU" b="1" kern="1200" dirty="0" smtClean="0">
                <a:solidFill>
                  <a:srgbClr val="01447A"/>
                </a:solidFill>
                <a:latin typeface="Arial" charset="0"/>
              </a:rPr>
              <a:t>Gain an understanding of</a:t>
            </a:r>
          </a:p>
          <a:p>
            <a:pPr marL="276225" indent="-276225">
              <a:buFont typeface="Arial" pitchFamily="34" charset="0"/>
              <a:buChar char="•"/>
            </a:pPr>
            <a:r>
              <a:rPr lang="en-AU" sz="2600" kern="1200" dirty="0" smtClean="0">
                <a:solidFill>
                  <a:srgbClr val="01447A"/>
                </a:solidFill>
                <a:latin typeface="Arial" charset="0"/>
              </a:rPr>
              <a:t>the principles of effective communication with linguistically diverse patients;</a:t>
            </a:r>
          </a:p>
          <a:p>
            <a:pPr marL="276225" indent="-276225">
              <a:buFont typeface="Arial" pitchFamily="34" charset="0"/>
              <a:buChar char="•"/>
            </a:pPr>
            <a:r>
              <a:rPr lang="en-AU" sz="2600" kern="1200" dirty="0" smtClean="0">
                <a:solidFill>
                  <a:srgbClr val="01447A"/>
                </a:solidFill>
                <a:latin typeface="Arial" charset="0"/>
              </a:rPr>
              <a:t>the different ways to communicate with clients with low English proficiency;</a:t>
            </a:r>
          </a:p>
          <a:p>
            <a:pPr marL="276225" indent="-276225">
              <a:buFont typeface="Arial" pitchFamily="34" charset="0"/>
              <a:buChar char="•"/>
            </a:pPr>
            <a:r>
              <a:rPr lang="en-AU" sz="2600" kern="1200" dirty="0" smtClean="0">
                <a:solidFill>
                  <a:srgbClr val="01447A"/>
                </a:solidFill>
                <a:latin typeface="Arial" charset="0"/>
              </a:rPr>
              <a:t>strategies to work effectively with an interpreter;</a:t>
            </a:r>
          </a:p>
          <a:p>
            <a:pPr marL="276225" indent="-276225">
              <a:buFont typeface="Arial" pitchFamily="34" charset="0"/>
              <a:buChar char="•"/>
            </a:pPr>
            <a:r>
              <a:rPr lang="en-AU" sz="2600" kern="1200" dirty="0" smtClean="0">
                <a:solidFill>
                  <a:srgbClr val="01447A"/>
                </a:solidFill>
                <a:latin typeface="Arial" charset="0"/>
              </a:rPr>
              <a:t>the rationale for ethno-specific support groups.</a:t>
            </a:r>
          </a:p>
          <a:p>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301608" cy="360040"/>
          </a:xfrm>
        </p:spPr>
        <p:txBody>
          <a:bodyPr/>
          <a:lstStyle/>
          <a:p>
            <a:pPr lvl="0"/>
            <a:r>
              <a:rPr lang="en-AU" dirty="0" smtClean="0"/>
              <a:t>Impact of limited English proficiency on healthcare consultation</a:t>
            </a:r>
            <a:endParaRPr lang="en-AU" dirty="0"/>
          </a:p>
        </p:txBody>
      </p:sp>
      <p:sp>
        <p:nvSpPr>
          <p:cNvPr id="3" name="Content Placeholder 2"/>
          <p:cNvSpPr>
            <a:spLocks noGrp="1"/>
          </p:cNvSpPr>
          <p:nvPr>
            <p:ph idx="1"/>
          </p:nvPr>
        </p:nvSpPr>
        <p:spPr>
          <a:xfrm>
            <a:off x="539552" y="1196752"/>
            <a:ext cx="8604448" cy="4518025"/>
          </a:xfrm>
        </p:spPr>
        <p:txBody>
          <a:bodyPr/>
          <a:lstStyle/>
          <a:p>
            <a:pPr marL="363538" lvl="0" indent="-363538">
              <a:buFont typeface="Arial" pitchFamily="34" charset="0"/>
              <a:buChar char="•"/>
            </a:pPr>
            <a:r>
              <a:rPr lang="en-AU" sz="2400" dirty="0" smtClean="0"/>
              <a:t>limited ability to build rapport and trust with the healthcare provider</a:t>
            </a:r>
          </a:p>
          <a:p>
            <a:pPr marL="363538" lvl="0" indent="-363538">
              <a:buFont typeface="Arial" pitchFamily="34" charset="0"/>
              <a:buChar char="•"/>
            </a:pPr>
            <a:r>
              <a:rPr lang="en-GB" sz="2400" dirty="0" smtClean="0"/>
              <a:t>difficulty understanding the explanation of the diagnosis or treatment choices</a:t>
            </a:r>
            <a:endParaRPr lang="en-AU" sz="2400" dirty="0" smtClean="0"/>
          </a:p>
          <a:p>
            <a:pPr marL="363538" lvl="0" indent="-363538">
              <a:buFont typeface="Arial" pitchFamily="34" charset="0"/>
              <a:buChar char="•"/>
            </a:pPr>
            <a:r>
              <a:rPr lang="en-AU" sz="2400" dirty="0" smtClean="0"/>
              <a:t>difficulty understanding and </a:t>
            </a:r>
            <a:r>
              <a:rPr lang="en-GB" sz="2400" dirty="0" smtClean="0"/>
              <a:t>confusion about how to use a recommended medication or treatment </a:t>
            </a:r>
            <a:endParaRPr lang="en-AU" sz="2400" dirty="0" smtClean="0"/>
          </a:p>
          <a:p>
            <a:pPr marL="363538" lvl="0" indent="-363538">
              <a:buFont typeface="Arial" pitchFamily="34" charset="0"/>
              <a:buChar char="•"/>
            </a:pPr>
            <a:r>
              <a:rPr lang="en-AU" sz="2400" dirty="0" smtClean="0"/>
              <a:t>limited ability to ask questions or to understand the answers given</a:t>
            </a:r>
          </a:p>
          <a:p>
            <a:pPr marL="363538" lvl="0" indent="-363538">
              <a:buFont typeface="Arial" pitchFamily="34" charset="0"/>
              <a:buChar char="•"/>
            </a:pPr>
            <a:r>
              <a:rPr lang="en-AU" sz="2400" dirty="0" smtClean="0"/>
              <a:t>confusion regarding when to return for follow-up care</a:t>
            </a:r>
          </a:p>
          <a:p>
            <a:pPr marL="363538" lvl="0" indent="-363538">
              <a:buFont typeface="Arial" pitchFamily="34" charset="0"/>
              <a:buChar char="•"/>
            </a:pPr>
            <a:r>
              <a:rPr lang="en-GB" sz="2400" dirty="0" smtClean="0"/>
              <a:t>limited ability to provide informed consent</a:t>
            </a:r>
          </a:p>
          <a:p>
            <a:pPr marL="363538" lvl="0" indent="-363538">
              <a:buFont typeface="Arial" pitchFamily="34" charset="0"/>
              <a:buChar char="•"/>
            </a:pPr>
            <a:r>
              <a:rPr lang="en-GB" sz="2400" dirty="0" smtClean="0"/>
              <a:t>etc.</a:t>
            </a:r>
            <a:endParaRPr lang="en-AU" sz="2400" dirty="0" smtClean="0"/>
          </a:p>
          <a:p>
            <a:pPr marL="363538" indent="-363538">
              <a:buFont typeface="Arial" pitchFamily="34" charset="0"/>
              <a:buChar char="•"/>
            </a:pPr>
            <a:endParaRPr lang="en-AU" dirty="0" smtClean="0"/>
          </a:p>
          <a:p>
            <a:pPr marL="363538" indent="-363538">
              <a:buFont typeface="Arial" pitchFamily="34" charset="0"/>
              <a:buChar char="•"/>
            </a:pP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dirty="0" smtClean="0"/>
          </a:p>
          <a:p>
            <a:r>
              <a:rPr lang="en-AU" dirty="0" smtClean="0"/>
              <a:t>So when you combine two cultures (provider’s and patient’s) that are quite different with a patient with limited English proficiency …</a:t>
            </a:r>
          </a:p>
          <a:p>
            <a:pPr algn="ctr"/>
            <a:r>
              <a:rPr lang="en-AU" sz="3600" b="1" dirty="0" smtClean="0"/>
              <a:t>WHAT COULD HAPPEN?</a:t>
            </a:r>
            <a:endParaRPr lang="en-AU"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04837"/>
          </a:xfrm>
        </p:spPr>
        <p:txBody>
          <a:bodyPr/>
          <a:lstStyle/>
          <a:p>
            <a:r>
              <a:rPr lang="en-AU" dirty="0" smtClean="0"/>
              <a:t>Health professionals’ ethical and professional obligations </a:t>
            </a:r>
            <a:endParaRPr lang="en-AU" dirty="0"/>
          </a:p>
        </p:txBody>
      </p:sp>
      <p:sp>
        <p:nvSpPr>
          <p:cNvPr id="3" name="Content Placeholder 2"/>
          <p:cNvSpPr>
            <a:spLocks noGrp="1"/>
          </p:cNvSpPr>
          <p:nvPr>
            <p:ph idx="1"/>
          </p:nvPr>
        </p:nvSpPr>
        <p:spPr>
          <a:xfrm>
            <a:off x="323528" y="1268760"/>
            <a:ext cx="8568952" cy="4518025"/>
          </a:xfrm>
        </p:spPr>
        <p:txBody>
          <a:bodyPr/>
          <a:lstStyle/>
          <a:p>
            <a:pPr lvl="0"/>
            <a:r>
              <a:rPr lang="en-AU" sz="2600" b="1" dirty="0" smtClean="0"/>
              <a:t>Each health profession board has profession-specific codes of ethics and conduct in accordance with the Health Professionals Regulations 2004. The standards form the legal benchmark of professional practice standards for the relevant profession.</a:t>
            </a:r>
          </a:p>
          <a:p>
            <a:pPr marL="363538" indent="-276225">
              <a:buFont typeface="Arial" pitchFamily="34" charset="0"/>
              <a:buChar char="•"/>
            </a:pPr>
            <a:r>
              <a:rPr lang="en-AU" sz="2600" dirty="0" smtClean="0"/>
              <a:t>Code/Standards: To communicate clearly and effectively with patients</a:t>
            </a:r>
          </a:p>
          <a:p>
            <a:pPr marL="363538" indent="-276225">
              <a:buFont typeface="Arial" pitchFamily="34" charset="0"/>
              <a:buChar char="•"/>
            </a:pPr>
            <a:r>
              <a:rPr lang="en-AU" sz="2600" dirty="0" smtClean="0"/>
              <a:t>If the patient requires an interpreter, it is your responsibility to ensure that this service is provided</a:t>
            </a:r>
          </a:p>
          <a:p>
            <a:pPr lvl="1" indent="-276225">
              <a:buFont typeface="Courier New" pitchFamily="49" charset="0"/>
              <a:buChar char="o"/>
            </a:pPr>
            <a:endParaRPr lang="en-AU" dirty="0">
              <a:solidFill>
                <a:srgbClr val="00B0F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GP">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DGP</Template>
  <TotalTime>4885</TotalTime>
  <Words>2160</Words>
  <Application>Microsoft Office PowerPoint</Application>
  <PresentationFormat>On-screen Show (4:3)</PresentationFormat>
  <Paragraphs>218</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DGP</vt:lpstr>
      <vt:lpstr>Slide 1</vt:lpstr>
      <vt:lpstr>This project was made possible using funding from Health Workforce Australia</vt:lpstr>
      <vt:lpstr>Outline of today’s session</vt:lpstr>
      <vt:lpstr>Overview of CREST</vt:lpstr>
      <vt:lpstr>Effective communication when English proficiency is low</vt:lpstr>
      <vt:lpstr>Primary Learning Objectives:</vt:lpstr>
      <vt:lpstr>Impact of limited English proficiency on healthcare consultation</vt:lpstr>
      <vt:lpstr>Slide 8</vt:lpstr>
      <vt:lpstr>Health professionals’ ethical and professional obligations </vt:lpstr>
      <vt:lpstr>How to access an interpreter (Ref: Centre for Culture, Ethnicity and Health Tip Sheet)</vt:lpstr>
      <vt:lpstr>Why not use carers, friends and family members as interpreters? </vt:lpstr>
      <vt:lpstr>Why Ethno-specific support groups? </vt:lpstr>
      <vt:lpstr>Effective communication without an interpreter  (Ref: Centre for Culture, Ethnicity and Health Tip Sheet)  </vt:lpstr>
      <vt:lpstr>Some tips</vt:lpstr>
      <vt:lpstr>Some tips (contd)</vt:lpstr>
      <vt:lpstr>How to assess a patient’s need for interpreter?  (Ref: Centre for Culture, Ethnicity and Health Tip Sheet)</vt:lpstr>
      <vt:lpstr>Effective Communication with an interpreter  (Ref: Centre for Culture, Ethnicity and Health Tip Sheet)</vt:lpstr>
      <vt:lpstr>Some tips</vt:lpstr>
      <vt:lpstr>Some  tips (contd)</vt:lpstr>
      <vt:lpstr>Role Play Exercise (optional)</vt:lpstr>
      <vt:lpstr>Information for the ‘Nurse’ </vt:lpstr>
      <vt:lpstr>Information for the ‘patient’ ONLY</vt:lpstr>
    </vt:vector>
  </TitlesOfParts>
  <Company>Sisira Outsourcing Solutions Pty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Phyllis Min-Yu Lau</dc:creator>
  <cp:lastModifiedBy>Phyllis Lau</cp:lastModifiedBy>
  <cp:revision>493</cp:revision>
  <cp:lastPrinted>2013-02-06T10:36:17Z</cp:lastPrinted>
  <dcterms:created xsi:type="dcterms:W3CDTF">2006-11-10T23:50:05Z</dcterms:created>
  <dcterms:modified xsi:type="dcterms:W3CDTF">2013-05-17T07:21:34Z</dcterms:modified>
</cp:coreProperties>
</file>