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2971" autoAdjust="0"/>
  </p:normalViewPr>
  <p:slideViewPr>
    <p:cSldViewPr snapToObjects="1">
      <p:cViewPr varScale="1">
        <p:scale>
          <a:sx n="96" d="100"/>
          <a:sy n="96" d="100"/>
        </p:scale>
        <p:origin x="-20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1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D869-33B5-034D-8DBF-49DCE52E4C01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FE9C-EAC3-4C44-A6D4-C1B17D596C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" y="128889"/>
            <a:ext cx="8974137" cy="621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381951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5DC1-A6F4-4B57-A3E3-9888BA04158E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BBF2-EE5C-44AF-8B0D-EE60D68D40AB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" y="113079"/>
            <a:ext cx="8980487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97" y="6412094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104A-7844-4627-B8D2-F2ACD8D993E1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920-C5A5-4664-878D-B525ED6CC34A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751-7602-4D30-B06C-9768C71FA8F3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9" y="138113"/>
            <a:ext cx="8980487" cy="60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46345"/>
            <a:ext cx="2376264" cy="61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25413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25413"/>
            <a:ext cx="17430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FE83-B949-42D3-A8FD-FE24D46F23A8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EEEB-C5EE-4020-A2A5-AD2D406CCABA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9F7B-1AEB-431F-9F39-71203622A4C2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6574-8648-44DE-A18C-887309765F87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Teaching Learning  Observing and Giving Feedback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GRACE Session  11</a:t>
            </a:r>
          </a:p>
        </p:txBody>
      </p:sp>
    </p:spTree>
    <p:extLst>
      <p:ext uri="{BB962C8B-B14F-4D97-AF65-F5344CB8AC3E}">
        <p14:creationId xmlns:p14="http://schemas.microsoft.com/office/powerpoint/2010/main" val="4067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06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REFLECTION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7638"/>
            <a:ext cx="6923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Plenary activity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46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29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Teaching Learning Observing and Giving feedback (TLOF)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04" y="2221849"/>
            <a:ext cx="8229600" cy="3943456"/>
          </a:xfrm>
        </p:spPr>
        <p:txBody>
          <a:bodyPr>
            <a:normAutofit/>
          </a:bodyPr>
          <a:lstStyle/>
          <a:p>
            <a:r>
              <a:rPr lang="en-US" dirty="0" smtClean="0"/>
              <a:t>Complex experiential process focussing on the teaching learning process as a teacher learner or observer </a:t>
            </a:r>
          </a:p>
          <a:p>
            <a:endParaRPr lang="en-US" dirty="0" smtClean="0"/>
          </a:p>
          <a:p>
            <a:r>
              <a:rPr lang="en-US" dirty="0" smtClean="0"/>
              <a:t>Highly structured learning task</a:t>
            </a:r>
          </a:p>
          <a:p>
            <a:pPr lvl="1"/>
            <a:r>
              <a:rPr lang="en-US" dirty="0" smtClean="0"/>
              <a:t>  Important to do all the steps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4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04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TLOF Session overview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Everyone will have the opportunity to experience two of the roles: Teacher, </a:t>
            </a:r>
            <a:r>
              <a:rPr lang="en-US" dirty="0"/>
              <a:t>L</a:t>
            </a:r>
            <a:r>
              <a:rPr lang="en-US" dirty="0" smtClean="0"/>
              <a:t>earner or Observer.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TLOF Process     (45mins)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of group then repeat  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ssistance to regroup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TLOF Repeated process in new groups (30mins)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Reflective  Plenary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Working </a:t>
            </a:r>
            <a:r>
              <a:rPr lang="en-US" dirty="0"/>
              <a:t>morning tea during group work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Task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029200"/>
          </a:xfrm>
        </p:spPr>
        <p:txBody>
          <a:bodyPr>
            <a:noAutofit/>
          </a:bodyPr>
          <a:lstStyle/>
          <a:p>
            <a:pPr marL="56250" lvl="1" indent="0">
              <a:buNone/>
            </a:pPr>
            <a:r>
              <a:rPr lang="en-US" dirty="0"/>
              <a:t>ANY THING Except Professional workplace skills  </a:t>
            </a:r>
          </a:p>
          <a:p>
            <a:pPr marL="570600" lvl="1" indent="-514350">
              <a:buFont typeface="+mj-lt"/>
              <a:buAutoNum type="arabicPeriod"/>
            </a:pPr>
            <a:r>
              <a:rPr lang="en-US" dirty="0" smtClean="0"/>
              <a:t>Teacher  must have greater expertise in the task than the learner</a:t>
            </a:r>
          </a:p>
          <a:p>
            <a:pPr marL="570600" lvl="1" indent="-514350">
              <a:buFont typeface="+mj-lt"/>
              <a:buAutoNum type="arabicPeriod"/>
            </a:pPr>
            <a:r>
              <a:rPr lang="en-US" dirty="0" smtClean="0"/>
              <a:t>Learner must be challenged, but appropriate for a short teaching session</a:t>
            </a:r>
          </a:p>
          <a:p>
            <a:pPr marL="0" indent="0">
              <a:buNone/>
            </a:pPr>
            <a:r>
              <a:rPr lang="en-US" sz="2800" dirty="0" smtClean="0"/>
              <a:t>Teaching opportunities (some resources available):</a:t>
            </a:r>
          </a:p>
          <a:p>
            <a:r>
              <a:rPr lang="en-US" sz="2800" dirty="0" smtClean="0"/>
              <a:t>Motor skills e.g. knitting, crocheting, dance steps, yoyo tricks,  card tricks, musical instrument playing,  yoga poses </a:t>
            </a:r>
            <a:r>
              <a:rPr lang="en-US" sz="2800" dirty="0" err="1" smtClean="0"/>
              <a:t>etc</a:t>
            </a:r>
            <a:r>
              <a:rPr lang="en-US" sz="2800" dirty="0" smtClean="0"/>
              <a:t>;   or </a:t>
            </a:r>
          </a:p>
          <a:p>
            <a:r>
              <a:rPr lang="en-US" sz="2800" dirty="0" smtClean="0"/>
              <a:t>Cognitive skills e.g. foreign language, signing, card games </a:t>
            </a:r>
          </a:p>
        </p:txBody>
      </p:sp>
    </p:spTree>
    <p:extLst>
      <p:ext uri="{BB962C8B-B14F-4D97-AF65-F5344CB8AC3E}">
        <p14:creationId xmlns:p14="http://schemas.microsoft.com/office/powerpoint/2010/main" val="24287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PLANNING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 groups of three:</a:t>
            </a:r>
          </a:p>
          <a:p>
            <a:pPr marL="514350" indent="-514350">
              <a:buAutoNum type="arabicPeriod"/>
            </a:pPr>
            <a:r>
              <a:rPr lang="en-US" dirty="0" smtClean="0"/>
              <a:t>Decide who will be</a:t>
            </a:r>
          </a:p>
          <a:p>
            <a:pPr lvl="1"/>
            <a:r>
              <a:rPr lang="en-US" dirty="0" smtClean="0"/>
              <a:t>the Teacher </a:t>
            </a:r>
            <a:r>
              <a:rPr lang="en-US" b="1" dirty="0" smtClean="0"/>
              <a:t>(T)</a:t>
            </a:r>
          </a:p>
          <a:p>
            <a:pPr lvl="1"/>
            <a:r>
              <a:rPr lang="en-US" dirty="0" smtClean="0"/>
              <a:t>the Learner </a:t>
            </a:r>
            <a:r>
              <a:rPr lang="en-US" b="1" dirty="0" smtClean="0"/>
              <a:t>(L)</a:t>
            </a:r>
          </a:p>
          <a:p>
            <a:pPr lvl="1"/>
            <a:r>
              <a:rPr lang="en-US" dirty="0" smtClean="0"/>
              <a:t>The Observer </a:t>
            </a:r>
            <a:r>
              <a:rPr lang="en-US" b="1" dirty="0" smtClean="0"/>
              <a:t>(O)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T</a:t>
            </a:r>
            <a:r>
              <a:rPr lang="en-US" dirty="0" smtClean="0"/>
              <a:t> selects a short task that is novel to the learner and in which  </a:t>
            </a:r>
            <a:r>
              <a:rPr lang="en-US" b="1" dirty="0" smtClean="0"/>
              <a:t>T</a:t>
            </a:r>
            <a:r>
              <a:rPr lang="en-US" dirty="0" smtClean="0"/>
              <a:t> has more competence.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800" indent="-514800">
              <a:buNone/>
            </a:pPr>
            <a:r>
              <a:rPr lang="en-US" dirty="0" smtClean="0"/>
              <a:t>3.   </a:t>
            </a:r>
            <a:r>
              <a:rPr lang="en-US" b="1" dirty="0" smtClean="0"/>
              <a:t>T</a:t>
            </a:r>
            <a:r>
              <a:rPr lang="en-US" dirty="0" smtClean="0"/>
              <a:t> and </a:t>
            </a:r>
            <a:r>
              <a:rPr lang="en-US" b="1" dirty="0" smtClean="0"/>
              <a:t>L</a:t>
            </a:r>
            <a:r>
              <a:rPr lang="en-US" dirty="0" smtClean="0"/>
              <a:t> agree on criteria for successful completion of the task: process list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TEACHING LEARNING AND OBSERVING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	</a:t>
            </a:r>
            <a:r>
              <a:rPr lang="en-US" b="1" dirty="0" smtClean="0"/>
              <a:t>T:</a:t>
            </a:r>
            <a:r>
              <a:rPr lang="en-US" dirty="0" smtClean="0"/>
              <a:t> teaches L the task</a:t>
            </a:r>
          </a:p>
          <a:p>
            <a:pPr marL="514350" indent="-51435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	</a:t>
            </a:r>
            <a:r>
              <a:rPr lang="en-US" b="1" dirty="0" smtClean="0"/>
              <a:t>L: </a:t>
            </a:r>
            <a:r>
              <a:rPr lang="en-US" dirty="0" smtClean="0"/>
              <a:t>undertakes the task</a:t>
            </a:r>
          </a:p>
          <a:p>
            <a:pPr marL="514350" indent="-51435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	</a:t>
            </a:r>
            <a:r>
              <a:rPr lang="en-US" b="1" dirty="0" smtClean="0"/>
              <a:t>O: </a:t>
            </a:r>
            <a:r>
              <a:rPr lang="en-US" dirty="0" smtClean="0"/>
              <a:t>observes the process and checks that each 	step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39374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EVALUATION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  writes:</a:t>
            </a:r>
          </a:p>
          <a:p>
            <a:r>
              <a:rPr lang="en-US" dirty="0" smtClean="0"/>
              <a:t> an evaluation of L’s learning of the task</a:t>
            </a:r>
          </a:p>
          <a:p>
            <a:r>
              <a:rPr lang="en-US" dirty="0" smtClean="0"/>
              <a:t> a self evaluation of his/her teaching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L writes:</a:t>
            </a:r>
          </a:p>
          <a:p>
            <a:r>
              <a:rPr lang="en-US" dirty="0" smtClean="0"/>
              <a:t>an evaluation of how well the task was taught by T</a:t>
            </a:r>
          </a:p>
          <a:p>
            <a:r>
              <a:rPr lang="en-US" dirty="0" smtClean="0"/>
              <a:t>self evaluation of his/her attempt of the task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O receives all 4 written evaluations from T and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FEEDBACK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9"/>
            </a:pPr>
            <a:r>
              <a:rPr lang="en-US" dirty="0" smtClean="0"/>
              <a:t>L’s performance: </a:t>
            </a:r>
          </a:p>
          <a:p>
            <a:pPr lvl="1"/>
            <a:r>
              <a:rPr lang="en-US" dirty="0" smtClean="0"/>
              <a:t>T </a:t>
            </a:r>
            <a:r>
              <a:rPr lang="en-US" dirty="0"/>
              <a:t>gives verbal feedback </a:t>
            </a:r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/>
              <a:t>T’s </a:t>
            </a:r>
            <a:r>
              <a:rPr lang="en-US" dirty="0" smtClean="0"/>
              <a:t>teaching: </a:t>
            </a:r>
          </a:p>
          <a:p>
            <a:pPr lvl="1"/>
            <a:r>
              <a:rPr lang="en-US" dirty="0" smtClean="0"/>
              <a:t>L gives verbal feedback to T </a:t>
            </a:r>
          </a:p>
          <a:p>
            <a:pPr lvl="1"/>
            <a:r>
              <a:rPr lang="en-US" dirty="0" smtClean="0"/>
              <a:t>O gives verbal feedback to T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11. O comments on the match between the 	 		  written evaluations and the verbal feedback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Discussion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08525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 smtClean="0"/>
              <a:t>12. Discuss:</a:t>
            </a:r>
          </a:p>
          <a:p>
            <a:pPr>
              <a:buSzPct val="100000"/>
            </a:pPr>
            <a:r>
              <a:rPr lang="en-US" dirty="0" smtClean="0"/>
              <a:t>What went well</a:t>
            </a:r>
          </a:p>
          <a:p>
            <a:pPr>
              <a:buSzPct val="100000"/>
            </a:pPr>
            <a:r>
              <a:rPr lang="en-US" dirty="0"/>
              <a:t>W</a:t>
            </a:r>
            <a:r>
              <a:rPr lang="en-US" dirty="0" smtClean="0"/>
              <a:t>hat could have been better</a:t>
            </a:r>
          </a:p>
          <a:p>
            <a:pPr>
              <a:buSzPct val="100000"/>
            </a:pPr>
            <a:r>
              <a:rPr lang="en-US" dirty="0" smtClean="0"/>
              <a:t>What each of you has learnt from the task</a:t>
            </a:r>
          </a:p>
          <a:p>
            <a:pPr>
              <a:buSzPct val="100000"/>
            </a:pPr>
            <a:r>
              <a:rPr lang="en-US" sz="3200" dirty="0" smtClean="0"/>
              <a:t>Did the observer notice things that T or L did not</a:t>
            </a:r>
          </a:p>
          <a:p>
            <a:pPr>
              <a:buSzPct val="100000"/>
            </a:pPr>
            <a:r>
              <a:rPr lang="en-US" sz="3200" dirty="0" smtClean="0"/>
              <a:t>How </a:t>
            </a:r>
            <a:r>
              <a:rPr lang="en-US" sz="3200" smtClean="0"/>
              <a:t>it felt to </a:t>
            </a:r>
            <a:r>
              <a:rPr lang="en-US" sz="3200" dirty="0" smtClean="0"/>
              <a:t>be in each of the roles</a:t>
            </a:r>
          </a:p>
          <a:p>
            <a:pPr marL="576000" lvl="1" indent="-576000">
              <a:buSzPct val="1000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341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Teaching Learning  Observing and Giving Feedback  </vt:lpstr>
      <vt:lpstr>Teaching Learning Observing and Giving feedback (TLOF) </vt:lpstr>
      <vt:lpstr>TLOF Session overview</vt:lpstr>
      <vt:lpstr> Task </vt:lpstr>
      <vt:lpstr>PLANNING</vt:lpstr>
      <vt:lpstr>TEACHING LEARNING AND OBSERVING</vt:lpstr>
      <vt:lpstr>EVALUATION</vt:lpstr>
      <vt:lpstr>FEEDBACK</vt:lpstr>
      <vt:lpstr>Discussion </vt:lpstr>
      <vt:lpstr>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Best</dc:creator>
  <cp:lastModifiedBy>CPN Gippsland</cp:lastModifiedBy>
  <cp:revision>177</cp:revision>
  <dcterms:created xsi:type="dcterms:W3CDTF">2013-06-12T23:08:25Z</dcterms:created>
  <dcterms:modified xsi:type="dcterms:W3CDTF">2013-12-01T06:49:18Z</dcterms:modified>
</cp:coreProperties>
</file>