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0" r:id="rId15"/>
    <p:sldId id="292" r:id="rId16"/>
    <p:sldId id="273" r:id="rId17"/>
    <p:sldId id="293" r:id="rId18"/>
    <p:sldId id="275" r:id="rId19"/>
    <p:sldId id="276" r:id="rId20"/>
    <p:sldId id="277" r:id="rId21"/>
    <p:sldId id="278" r:id="rId22"/>
    <p:sldId id="279" r:id="rId23"/>
    <p:sldId id="282" r:id="rId24"/>
    <p:sldId id="281" r:id="rId25"/>
    <p:sldId id="280" r:id="rId26"/>
    <p:sldId id="284" r:id="rId27"/>
    <p:sldId id="285" r:id="rId28"/>
    <p:sldId id="294" r:id="rId29"/>
    <p:sldId id="288" r:id="rId30"/>
    <p:sldId id="289" r:id="rId31"/>
    <p:sldId id="295" r:id="rId32"/>
    <p:sldId id="291" r:id="rId33"/>
    <p:sldId id="296" r:id="rId34"/>
    <p:sldId id="298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6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47" d="100"/>
          <a:sy n="47" d="100"/>
        </p:scale>
        <p:origin x="-21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E6A6-5E3A-4ED9-AF24-B208DBBEB89C}" type="datetimeFigureOut">
              <a:rPr lang="en-AU" smtClean="0"/>
              <a:t>27/11/2012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35D26-7A51-48D4-A0F0-B21A33A927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9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Simulation is a</a:t>
            </a:r>
            <a:r>
              <a:rPr lang="en-AU" baseline="0" dirty="0" smtClean="0"/>
              <a:t> great tool for reinforcing </a:t>
            </a:r>
            <a:r>
              <a:rPr lang="en-AU" dirty="0" smtClean="0"/>
              <a:t>Kolb’s cycle of adult learning as it reinforces learning through deliberate practise and reflection.</a:t>
            </a:r>
          </a:p>
          <a:p>
            <a:endParaRPr lang="en-AU" dirty="0" smtClean="0"/>
          </a:p>
          <a:p>
            <a:r>
              <a:rPr lang="en-AU" b="1" i="1" dirty="0" smtClean="0"/>
              <a:t>Go</a:t>
            </a:r>
            <a:r>
              <a:rPr lang="en-AU" b="1" i="1" baseline="0" dirty="0" smtClean="0"/>
              <a:t> through the cycle</a:t>
            </a:r>
          </a:p>
          <a:p>
            <a:r>
              <a:rPr lang="en-AU" b="0" i="0" baseline="0" dirty="0" smtClean="0"/>
              <a:t>Experience and conceptualization </a:t>
            </a:r>
            <a:r>
              <a:rPr lang="en-AU" b="1" i="0" baseline="0" dirty="0" smtClean="0"/>
              <a:t>allows participants to grasp knowledge</a:t>
            </a:r>
          </a:p>
          <a:p>
            <a:r>
              <a:rPr lang="en-AU" b="0" i="0" baseline="0" dirty="0" smtClean="0"/>
              <a:t>Experimentation and reflection  </a:t>
            </a:r>
            <a:r>
              <a:rPr lang="en-AU" b="1" i="0" baseline="0" dirty="0" smtClean="0"/>
              <a:t>allows participants to transform that knowledge (light globe comes on...)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BC5EB-4DFD-4F27-9EEF-7BCDD4861F12}" type="slidenum">
              <a:rPr lang="en-AU" smtClean="0"/>
              <a:pPr/>
              <a:t>23</a:t>
            </a:fld>
            <a:endParaRPr lang="en-A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Simulation allows for practice without risk, utilising adult</a:t>
            </a:r>
            <a:r>
              <a:rPr lang="en-AU" baseline="0" dirty="0" smtClean="0"/>
              <a:t> learning principles, allowing for development of good communication techniques and can be debriefed using ‘good judgement’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48078-BC15-4EB8-ADA1-8BE9F47D0A97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What we need you to do today in the </a:t>
            </a:r>
            <a:r>
              <a:rPr lang="en-AU" dirty="0" err="1" smtClean="0"/>
              <a:t>sims</a:t>
            </a:r>
            <a:r>
              <a:rPr lang="en-AU" dirty="0" smtClean="0"/>
              <a:t> is....</a:t>
            </a:r>
          </a:p>
          <a:p>
            <a:endParaRPr lang="en-AU" dirty="0" smtClean="0"/>
          </a:p>
          <a:p>
            <a:r>
              <a:rPr lang="en-AU" dirty="0" smtClean="0"/>
              <a:t>AND ENJOY!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48078-BC15-4EB8-ADA1-8BE9F47D0A97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Thankyou….and does anyone have </a:t>
            </a:r>
            <a:r>
              <a:rPr lang="en-AU" smtClean="0"/>
              <a:t>any questions?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48078-BC15-4EB8-ADA1-8BE9F47D0A97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21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4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3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" y="-47385"/>
            <a:ext cx="902368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1689"/>
            <a:ext cx="8229600" cy="1143000"/>
          </a:xfrm>
        </p:spPr>
        <p:txBody>
          <a:bodyPr>
            <a:normAutofit/>
          </a:bodyPr>
          <a:lstStyle>
            <a:lvl1pPr algn="l">
              <a:defRPr sz="4000" b="0">
                <a:solidFill>
                  <a:srgbClr val="0065A4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7252"/>
            <a:ext cx="8229600" cy="364075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5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4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9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4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1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710B-5C12-FB48-B415-4FB18662A80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646CA-6B63-2E40-930A-F1DEC1AA6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5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.uk/imgres?imgurl=http://1.bp.blogspot.com/_lzjk4JXIfPE/SMdFnIkTFoI/AAAAAAAAAS8/LOLA8rD8mfY/s400/tennis-ball-bounce-1a.jpg&amp;imgrefurl=http://aemckinn-retailretoldstudio.blogspot.com/2008_09_01_archive.html&amp;usg=__yxeHCJLkdn8Rin3c6IBtn_HO1n0=&amp;h=246&amp;w=400&amp;sz=11&amp;hl=en&amp;start=54&amp;zoom=1&amp;tbnid=Xi9xZudWTnWHaM:&amp;tbnh=76&amp;tbnw=124&amp;ei=Yyr7TYLyGIKKhQfXgKGYAw&amp;prev=/search?q=bouncing+tennis+ball&amp;start=40&amp;hl=en&amp;sa=N&amp;gbv=2&amp;tbm=isch&amp;itbs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14" y="2465615"/>
            <a:ext cx="8229600" cy="127362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Maternal, Newborn, and Children’s Simulation Program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Contemporary thinking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860094" y="1439940"/>
            <a:ext cx="3135086" cy="1785104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Individual skills: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GB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technical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GB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non-technical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a) cognitive (</a:t>
            </a:r>
            <a:r>
              <a:rPr lang="en-GB" sz="14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eg</a:t>
            </a:r>
            <a:r>
              <a:rPr lang="en-GB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decision making)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	b) behaviour (</a:t>
            </a:r>
            <a:r>
              <a:rPr lang="en-GB" sz="14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eg</a:t>
            </a:r>
            <a:r>
              <a:rPr lang="en-GB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leadership)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28106" y="3615486"/>
            <a:ext cx="4032250" cy="8318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Teamwork &amp; Communication amongst  team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28106" y="4747146"/>
            <a:ext cx="3744913" cy="676275"/>
          </a:xfrm>
          <a:prstGeom prst="rect">
            <a:avLst/>
          </a:prstGeom>
          <a:solidFill>
            <a:srgbClr val="99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Environment</a:t>
            </a:r>
          </a:p>
          <a:p>
            <a:r>
              <a:rPr lang="en-GB" sz="1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GB" sz="1400" b="1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eg</a:t>
            </a:r>
            <a:r>
              <a:rPr lang="en-GB" sz="1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distractions, interruptions, stress)</a:t>
            </a:r>
            <a:endParaRPr lang="en-GB" sz="24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313" y="3357563"/>
            <a:ext cx="1655762" cy="8302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Patient risk factors 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092950" y="3460750"/>
            <a:ext cx="1655763" cy="461963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Outcome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139610" y="2488361"/>
            <a:ext cx="4895850" cy="22542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4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Eastern_Air_Lines_Flight_401_FAA_Recreation_Safety_Film_WMV V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86" y="228601"/>
            <a:ext cx="8756463" cy="6568064"/>
          </a:xfrm>
        </p:spPr>
      </p:pic>
    </p:spTree>
    <p:extLst>
      <p:ext uri="{BB962C8B-B14F-4D97-AF65-F5344CB8AC3E}">
        <p14:creationId xmlns:p14="http://schemas.microsoft.com/office/powerpoint/2010/main" val="37420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60437"/>
            <a:ext cx="8229600" cy="3640755"/>
          </a:xfrm>
        </p:spPr>
        <p:txBody>
          <a:bodyPr>
            <a:normAutofit/>
          </a:bodyPr>
          <a:lstStyle/>
          <a:p>
            <a:r>
              <a:rPr lang="en-AU" sz="2800" b="1" dirty="0"/>
              <a:t>How do you feel after watching this video?</a:t>
            </a:r>
          </a:p>
          <a:p>
            <a:endParaRPr lang="en-AU" sz="2800" b="1" dirty="0"/>
          </a:p>
          <a:p>
            <a:r>
              <a:rPr lang="en-AU" sz="2800" b="1" dirty="0"/>
              <a:t>What issues does it bring up?</a:t>
            </a:r>
          </a:p>
          <a:p>
            <a:endParaRPr lang="en-AU" sz="2800" b="1" dirty="0"/>
          </a:p>
          <a:p>
            <a:r>
              <a:rPr lang="en-AU" sz="2800" b="1" dirty="0"/>
              <a:t>Do you recognise anything familiar in the way your team practises?</a:t>
            </a:r>
            <a:endParaRPr lang="en-US" sz="2800" b="1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69038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0"/>
            <a:ext cx="91440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Crisis Resource Management (CRM</a:t>
            </a: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Principles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2" y="1413480"/>
            <a:ext cx="8229600" cy="4383163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Leadership (&amp; followership)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Communication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Call for help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Get the right people in the right roles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Utilise all resources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Avoid fixation</a:t>
            </a:r>
          </a:p>
        </p:txBody>
      </p:sp>
    </p:spTree>
    <p:extLst>
      <p:ext uri="{BB962C8B-B14F-4D97-AF65-F5344CB8AC3E}">
        <p14:creationId xmlns:p14="http://schemas.microsoft.com/office/powerpoint/2010/main" val="301127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Just a Rountine Operation reduc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23" y="114300"/>
            <a:ext cx="8860148" cy="6645836"/>
          </a:xfrm>
        </p:spPr>
      </p:pic>
    </p:spTree>
    <p:extLst>
      <p:ext uri="{BB962C8B-B14F-4D97-AF65-F5344CB8AC3E}">
        <p14:creationId xmlns:p14="http://schemas.microsoft.com/office/powerpoint/2010/main" val="422049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60437"/>
            <a:ext cx="8229600" cy="3640755"/>
          </a:xfrm>
        </p:spPr>
        <p:txBody>
          <a:bodyPr>
            <a:normAutofit/>
          </a:bodyPr>
          <a:lstStyle/>
          <a:p>
            <a:r>
              <a:rPr lang="en-AU" sz="2800" b="1" dirty="0"/>
              <a:t>How do you feel after watching this video?</a:t>
            </a:r>
          </a:p>
          <a:p>
            <a:endParaRPr lang="en-AU" sz="2800" b="1" dirty="0"/>
          </a:p>
          <a:p>
            <a:r>
              <a:rPr lang="en-AU" sz="2800" b="1" dirty="0"/>
              <a:t>What issues does it bring up?</a:t>
            </a:r>
          </a:p>
          <a:p>
            <a:endParaRPr lang="en-AU" sz="2800" b="1" dirty="0"/>
          </a:p>
          <a:p>
            <a:r>
              <a:rPr lang="en-AU" sz="2800" b="1" dirty="0"/>
              <a:t>Do you recognise anything familiar in the way your team practises?</a:t>
            </a:r>
            <a:endParaRPr lang="en-US" sz="2800" b="1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86758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4839"/>
            <a:ext cx="8229600" cy="1476676"/>
          </a:xfrm>
          <a:solidFill>
            <a:srgbClr val="0070C0"/>
          </a:solidFill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Simulation </a:t>
            </a:r>
            <a:r>
              <a:rPr lang="en-GB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gives </a:t>
            </a: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us a chance to practice our non-technical skills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01063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0"/>
            <a:ext cx="91440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Crisis Resource Management (CRM</a:t>
            </a: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Principles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2" y="1413480"/>
            <a:ext cx="8229600" cy="4383163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Leadership (&amp; followership)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Communication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Call for help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Get the right people in the right roles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Utilise all resources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Avoid fixation</a:t>
            </a:r>
          </a:p>
        </p:txBody>
      </p:sp>
    </p:spTree>
    <p:extLst>
      <p:ext uri="{BB962C8B-B14F-4D97-AF65-F5344CB8AC3E}">
        <p14:creationId xmlns:p14="http://schemas.microsoft.com/office/powerpoint/2010/main" val="2428091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"/>
            <a:ext cx="9144000" cy="114300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What factors influence learning </a:t>
            </a:r>
            <a:br>
              <a:rPr lang="en-AU" b="1" dirty="0">
                <a:solidFill>
                  <a:schemeClr val="tx1"/>
                </a:solidFill>
              </a:rPr>
            </a:br>
            <a:r>
              <a:rPr lang="en-AU" b="1" dirty="0">
                <a:solidFill>
                  <a:schemeClr val="tx1"/>
                </a:solidFill>
              </a:rPr>
              <a:t>in Simulation?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b="1" dirty="0" smtClean="0"/>
              <a:t> </a:t>
            </a:r>
            <a:r>
              <a:rPr lang="en-AU" b="1" dirty="0"/>
              <a:t>Emotional activation influences retention of knowledge</a:t>
            </a:r>
          </a:p>
          <a:p>
            <a:pPr marL="0" indent="0" algn="ctr">
              <a:buNone/>
            </a:pP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815197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53232"/>
            <a:ext cx="9144001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tx1"/>
                </a:solidFill>
              </a:rPr>
              <a:t>Your emotional state....</a:t>
            </a:r>
            <a:endParaRPr lang="en-AU" sz="40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3" descr="emo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2078" y="1534886"/>
            <a:ext cx="5652294" cy="4214090"/>
          </a:xfrm>
        </p:spPr>
      </p:pic>
      <p:sp>
        <p:nvSpPr>
          <p:cNvPr id="6" name="Oval 5"/>
          <p:cNvSpPr/>
          <p:nvPr/>
        </p:nvSpPr>
        <p:spPr>
          <a:xfrm>
            <a:off x="4355976" y="2395736"/>
            <a:ext cx="1368152" cy="13464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4427984" y="2882543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Simulation</a:t>
            </a:r>
            <a:endParaRPr lang="en-AU" sz="1600" b="1" dirty="0"/>
          </a:p>
        </p:txBody>
      </p:sp>
    </p:spTree>
    <p:extLst>
      <p:ext uri="{BB962C8B-B14F-4D97-AF65-F5344CB8AC3E}">
        <p14:creationId xmlns:p14="http://schemas.microsoft.com/office/powerpoint/2010/main" val="233729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629"/>
            <a:ext cx="9144000" cy="1021594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The Basic Assumption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42080"/>
            <a:ext cx="8572500" cy="41872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AU" b="1" dirty="0"/>
              <a:t>We believe that everyone participating in this Simulation Program is</a:t>
            </a:r>
            <a:r>
              <a:rPr lang="en-AU" b="1" dirty="0" smtClean="0"/>
              <a:t>:</a:t>
            </a:r>
          </a:p>
          <a:p>
            <a:pPr>
              <a:buNone/>
            </a:pPr>
            <a:endParaRPr lang="en-AU" b="1" dirty="0"/>
          </a:p>
          <a:p>
            <a:pPr lvl="1"/>
            <a:r>
              <a:rPr lang="en-AU" sz="3000" dirty="0"/>
              <a:t>Intelligent...</a:t>
            </a:r>
          </a:p>
          <a:p>
            <a:pPr lvl="1"/>
            <a:r>
              <a:rPr lang="en-AU" sz="3000" dirty="0"/>
              <a:t>Well trained...</a:t>
            </a:r>
          </a:p>
          <a:p>
            <a:pPr lvl="1"/>
            <a:r>
              <a:rPr lang="en-AU" sz="3000" dirty="0"/>
              <a:t>Cares about doing their best...</a:t>
            </a:r>
          </a:p>
          <a:p>
            <a:pPr lvl="1"/>
            <a:r>
              <a:rPr lang="en-AU" sz="3000" dirty="0"/>
              <a:t>And wants to improve</a:t>
            </a:r>
          </a:p>
          <a:p>
            <a:pPr marL="0" indent="0" algn="r">
              <a:buNone/>
            </a:pPr>
            <a:endParaRPr lang="en-AU" sz="1600" b="1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n-AU" sz="1600" b="1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n-AU" sz="1600" b="1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n-AU" sz="1600" b="1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AU" sz="1600" b="1" dirty="0" smtClean="0">
                <a:solidFill>
                  <a:schemeClr val="accent1"/>
                </a:solidFill>
              </a:rPr>
              <a:t>Adapted </a:t>
            </a:r>
            <a:r>
              <a:rPr lang="en-AU" sz="1600" b="1" dirty="0">
                <a:solidFill>
                  <a:schemeClr val="accent1"/>
                </a:solidFill>
              </a:rPr>
              <a:t>from the Institute for Medical Simulation, Harvard Medical School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6753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575"/>
            <a:ext cx="9144000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Yerkes-Dodson Law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6" name="Text Box 11"/>
          <p:cNvSpPr txBox="1">
            <a:spLocks noGrp="1" noChangeArrowheads="1"/>
          </p:cNvSpPr>
          <p:nvPr>
            <p:ph idx="1"/>
          </p:nvPr>
        </p:nvSpPr>
        <p:spPr bwMode="auto">
          <a:xfrm>
            <a:off x="3520770" y="1656247"/>
            <a:ext cx="1835760" cy="5663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400" b="1" dirty="0">
                <a:ea typeface="ＭＳ Ｐゴシック"/>
                <a:cs typeface="ＭＳ Ｐゴシック"/>
              </a:rPr>
              <a:t>Good performance </a:t>
            </a:r>
          </a:p>
          <a:p>
            <a:pPr marL="0" indent="0" algn="ctr">
              <a:buNone/>
            </a:pPr>
            <a:r>
              <a:rPr lang="en-GB" sz="1400" b="1" dirty="0">
                <a:ea typeface="ＭＳ Ｐゴシック"/>
                <a:cs typeface="ＭＳ Ｐゴシック"/>
              </a:rPr>
              <a:t>with optimal stress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72225" y="1928472"/>
            <a:ext cx="1365250" cy="366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ea typeface="ＭＳ Ｐゴシック"/>
                <a:cs typeface="ＭＳ Ｐゴシック"/>
              </a:rPr>
              <a:t>Easy Tasks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950624" y="2908608"/>
            <a:ext cx="1573700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ea typeface="ＭＳ Ｐゴシック"/>
                <a:cs typeface="ＭＳ Ｐゴシック"/>
              </a:rPr>
              <a:t>Poor performance </a:t>
            </a:r>
          </a:p>
          <a:p>
            <a:pPr algn="ctr"/>
            <a:r>
              <a:rPr lang="en-GB" sz="1400" b="1">
                <a:ea typeface="ＭＳ Ｐゴシック"/>
                <a:cs typeface="ＭＳ Ｐゴシック"/>
              </a:rPr>
              <a:t>with high stress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15631" y="3178150"/>
            <a:ext cx="1564979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 dirty="0" smtClean="0">
                <a:ea typeface="ＭＳ Ｐゴシック"/>
                <a:cs typeface="ＭＳ Ｐゴシック"/>
              </a:rPr>
              <a:t>Poor </a:t>
            </a:r>
            <a:r>
              <a:rPr lang="en-GB" sz="1400" b="1" dirty="0">
                <a:ea typeface="ＭＳ Ｐゴシック"/>
                <a:cs typeface="ＭＳ Ｐゴシック"/>
              </a:rPr>
              <a:t>performance </a:t>
            </a:r>
          </a:p>
          <a:p>
            <a:pPr algn="ctr"/>
            <a:r>
              <a:rPr lang="en-GB" sz="1400" b="1" dirty="0">
                <a:ea typeface="ＭＳ Ｐゴシック"/>
                <a:cs typeface="ＭＳ Ｐゴシック"/>
              </a:rPr>
              <a:t>with low stress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89075" y="2166143"/>
            <a:ext cx="160655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ea typeface="ＭＳ Ｐゴシック"/>
                <a:cs typeface="ＭＳ Ｐゴシック"/>
              </a:rPr>
              <a:t>Difficult Tasks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2960156" y="2532856"/>
            <a:ext cx="5048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6156325" y="233234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1295400" y="2532856"/>
            <a:ext cx="5759450" cy="2676525"/>
          </a:xfrm>
          <a:custGeom>
            <a:avLst/>
            <a:gdLst>
              <a:gd name="T0" fmla="*/ 5759450 w 3628"/>
              <a:gd name="T1" fmla="*/ 2605088 h 1686"/>
              <a:gd name="T2" fmla="*/ 2951162 w 3628"/>
              <a:gd name="T3" fmla="*/ 12700 h 1686"/>
              <a:gd name="T4" fmla="*/ 0 w 3628"/>
              <a:gd name="T5" fmla="*/ 2676525 h 1686"/>
              <a:gd name="T6" fmla="*/ 0 60000 65536"/>
              <a:gd name="T7" fmla="*/ 0 60000 65536"/>
              <a:gd name="T8" fmla="*/ 0 60000 65536"/>
              <a:gd name="T9" fmla="*/ 0 w 3628"/>
              <a:gd name="T10" fmla="*/ 0 h 1686"/>
              <a:gd name="T11" fmla="*/ 3628 w 3628"/>
              <a:gd name="T12" fmla="*/ 1686 h 1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8" h="1686">
                <a:moveTo>
                  <a:pt x="3628" y="1641"/>
                </a:moveTo>
                <a:cubicBezTo>
                  <a:pt x="3046" y="820"/>
                  <a:pt x="2464" y="0"/>
                  <a:pt x="1859" y="8"/>
                </a:cubicBezTo>
                <a:cubicBezTo>
                  <a:pt x="1254" y="16"/>
                  <a:pt x="310" y="1406"/>
                  <a:pt x="0" y="16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2351088" y="2620477"/>
            <a:ext cx="5759450" cy="2676525"/>
          </a:xfrm>
          <a:custGeom>
            <a:avLst/>
            <a:gdLst>
              <a:gd name="T0" fmla="*/ 5759450 w 3628"/>
              <a:gd name="T1" fmla="*/ 2605088 h 1686"/>
              <a:gd name="T2" fmla="*/ 2951162 w 3628"/>
              <a:gd name="T3" fmla="*/ 12700 h 1686"/>
              <a:gd name="T4" fmla="*/ 0 w 3628"/>
              <a:gd name="T5" fmla="*/ 2676525 h 1686"/>
              <a:gd name="T6" fmla="*/ 0 60000 65536"/>
              <a:gd name="T7" fmla="*/ 0 60000 65536"/>
              <a:gd name="T8" fmla="*/ 0 60000 65536"/>
              <a:gd name="T9" fmla="*/ 0 w 3628"/>
              <a:gd name="T10" fmla="*/ 0 h 1686"/>
              <a:gd name="T11" fmla="*/ 3628 w 3628"/>
              <a:gd name="T12" fmla="*/ 1686 h 1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8" h="1686">
                <a:moveTo>
                  <a:pt x="3628" y="1641"/>
                </a:moveTo>
                <a:cubicBezTo>
                  <a:pt x="3046" y="820"/>
                  <a:pt x="2464" y="0"/>
                  <a:pt x="1859" y="8"/>
                </a:cubicBezTo>
                <a:cubicBezTo>
                  <a:pt x="1254" y="16"/>
                  <a:pt x="310" y="1406"/>
                  <a:pt x="0" y="1686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 rot="-5400000">
            <a:off x="-1356519" y="3309144"/>
            <a:ext cx="4002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>
                <a:ea typeface="ＭＳ Ｐゴシック"/>
                <a:cs typeface="ＭＳ Ｐゴシック"/>
              </a:rPr>
              <a:t>Performance</a:t>
            </a:r>
          </a:p>
          <a:p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Poor                                           Good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798120" y="4904587"/>
            <a:ext cx="56596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Low                                       Moderate                               High</a:t>
            </a:r>
          </a:p>
          <a:p>
            <a:pPr algn="ctr">
              <a:spcBef>
                <a:spcPct val="50000"/>
              </a:spcBef>
            </a:pPr>
            <a:r>
              <a:rPr lang="en-GB" b="1" dirty="0" smtClean="0">
                <a:ea typeface="ＭＳ Ｐゴシック"/>
                <a:cs typeface="ＭＳ Ｐゴシック"/>
              </a:rPr>
              <a:t>     Level </a:t>
            </a:r>
            <a:r>
              <a:rPr lang="en-GB" b="1" dirty="0">
                <a:ea typeface="ＭＳ Ｐゴシック"/>
                <a:cs typeface="ＭＳ Ｐゴシック"/>
              </a:rPr>
              <a:t>of Stress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015631" y="5297002"/>
            <a:ext cx="75086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65200" y="1502229"/>
            <a:ext cx="0" cy="37947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5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903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What factors influence learning </a:t>
            </a:r>
            <a:br>
              <a:rPr lang="en-AU" b="1" dirty="0" smtClean="0">
                <a:solidFill>
                  <a:schemeClr val="tx1"/>
                </a:solidFill>
              </a:rPr>
            </a:br>
            <a:r>
              <a:rPr lang="en-AU" b="1" dirty="0" smtClean="0">
                <a:solidFill>
                  <a:schemeClr val="tx1"/>
                </a:solidFill>
              </a:rPr>
              <a:t>in Simulation?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8509"/>
            <a:ext cx="8229600" cy="3640755"/>
          </a:xfrm>
        </p:spPr>
        <p:txBody>
          <a:bodyPr/>
          <a:lstStyle/>
          <a:p>
            <a:pPr marL="0" indent="0" algn="ctr">
              <a:buNone/>
            </a:pPr>
            <a:r>
              <a:rPr lang="en-AU" b="1" dirty="0"/>
              <a:t>2.  Deliberate practise and reflection</a:t>
            </a:r>
          </a:p>
          <a:p>
            <a:pPr marL="0" indent="0">
              <a:buNone/>
            </a:pPr>
            <a:endParaRPr lang="en-AU" b="1" dirty="0"/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37715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5467"/>
            <a:ext cx="8229600" cy="1133777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800" b="1" dirty="0"/>
              <a:t>Simulation helps us go through all stages of the Kolb learning cycle</a:t>
            </a:r>
            <a:endParaRPr lang="en-US" sz="2800" b="1" dirty="0"/>
          </a:p>
          <a:p>
            <a:pPr marL="0" indent="0" algn="ctr">
              <a:buNone/>
            </a:pP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39476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848" y="476672"/>
            <a:ext cx="23762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70C0"/>
                </a:solidFill>
              </a:rPr>
              <a:t>Experience</a:t>
            </a:r>
            <a:endParaRPr lang="en-AU" sz="2800" b="1" dirty="0">
              <a:solidFill>
                <a:srgbClr val="0070C0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>
            <a:off x="1259632" y="836712"/>
            <a:ext cx="1389880" cy="122872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28184" y="980728"/>
            <a:ext cx="2664296" cy="2251412"/>
            <a:chOff x="6228184" y="980728"/>
            <a:chExt cx="2664296" cy="2251412"/>
          </a:xfrm>
        </p:grpSpPr>
        <p:sp>
          <p:nvSpPr>
            <p:cNvPr id="6" name="TextBox 5"/>
            <p:cNvSpPr txBox="1"/>
            <p:nvPr/>
          </p:nvSpPr>
          <p:spPr>
            <a:xfrm>
              <a:off x="6228184" y="2708920"/>
              <a:ext cx="266429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>
                  <a:solidFill>
                    <a:srgbClr val="00B050"/>
                  </a:solidFill>
                </a:rPr>
                <a:t>Reflection</a:t>
              </a:r>
              <a:endParaRPr lang="en-AU" sz="28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6939692" y="917292"/>
              <a:ext cx="1173856" cy="1300728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Bent Arrow 13"/>
          <p:cNvSpPr/>
          <p:nvPr/>
        </p:nvSpPr>
        <p:spPr>
          <a:xfrm rot="10800000">
            <a:off x="6732240" y="4005064"/>
            <a:ext cx="1368152" cy="15167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512" y="2455320"/>
            <a:ext cx="3312368" cy="2686024"/>
            <a:chOff x="179512" y="2708920"/>
            <a:chExt cx="3312368" cy="2686024"/>
          </a:xfrm>
        </p:grpSpPr>
        <p:sp>
          <p:nvSpPr>
            <p:cNvPr id="7" name="TextBox 6"/>
            <p:cNvSpPr txBox="1"/>
            <p:nvPr/>
          </p:nvSpPr>
          <p:spPr>
            <a:xfrm>
              <a:off x="179512" y="2708920"/>
              <a:ext cx="3312368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>
                  <a:solidFill>
                    <a:srgbClr val="7030A0"/>
                  </a:solidFill>
                </a:rPr>
                <a:t>Experimentation</a:t>
              </a:r>
              <a:endParaRPr lang="en-AU" sz="2800" b="1" dirty="0">
                <a:solidFill>
                  <a:srgbClr val="7030A0"/>
                </a:solidFill>
              </a:endParaRPr>
            </a:p>
          </p:txBody>
        </p:sp>
        <p:sp>
          <p:nvSpPr>
            <p:cNvPr id="15" name="Bent Arrow 14"/>
            <p:cNvSpPr/>
            <p:nvPr/>
          </p:nvSpPr>
          <p:spPr>
            <a:xfrm rot="16200000">
              <a:off x="1104752" y="4015928"/>
              <a:ext cx="1389880" cy="1368152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452320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Kolb 1984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 rot="19757767">
            <a:off x="3493222" y="2301410"/>
            <a:ext cx="2877182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3200" b="1" dirty="0" smtClean="0"/>
              <a:t>Deliberate Practice</a:t>
            </a:r>
            <a:endParaRPr lang="en-A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79912" y="1340768"/>
            <a:ext cx="151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FF00"/>
                </a:solidFill>
              </a:rPr>
              <a:t>S</a:t>
            </a:r>
            <a:r>
              <a:rPr lang="en-AU" b="1" dirty="0" smtClean="0">
                <a:solidFill>
                  <a:srgbClr val="FFFF00"/>
                </a:solidFill>
              </a:rPr>
              <a:t>imulation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6316" y="3429000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FF00"/>
                </a:solidFill>
              </a:rPr>
              <a:t>D</a:t>
            </a:r>
            <a:r>
              <a:rPr lang="en-AU" b="1" dirty="0" smtClean="0">
                <a:solidFill>
                  <a:srgbClr val="FFFF00"/>
                </a:solidFill>
              </a:rPr>
              <a:t>ebrief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3232140"/>
            <a:ext cx="225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FF00"/>
                </a:solidFill>
              </a:rPr>
              <a:t>Repetitive action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64217"/>
            <a:ext cx="2016224" cy="21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/>
      <p:bldP spid="17" grpId="0" animBg="1"/>
      <p:bldP spid="18" grpId="0"/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7252"/>
            <a:ext cx="8229600" cy="2178805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just">
              <a:buNone/>
            </a:pPr>
            <a:r>
              <a:rPr lang="en-AU" b="1" dirty="0"/>
              <a:t>Simulation allows us to practise critical event in a safe environment, learn to minimise error, improve safety, quality and teamwork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427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03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What factors influence learning </a:t>
            </a:r>
            <a:br>
              <a:rPr lang="en-AU" b="1" dirty="0">
                <a:solidFill>
                  <a:schemeClr val="tx1"/>
                </a:solidFill>
              </a:rPr>
            </a:br>
            <a:r>
              <a:rPr lang="en-AU" b="1" dirty="0">
                <a:solidFill>
                  <a:schemeClr val="tx1"/>
                </a:solidFill>
              </a:rPr>
              <a:t>in Simulation?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3.  </a:t>
            </a:r>
            <a:r>
              <a:rPr lang="en-AU" b="1" dirty="0"/>
              <a:t>Debriefing with “good” </a:t>
            </a:r>
            <a:r>
              <a:rPr lang="en-AU" b="1" dirty="0" smtClean="0"/>
              <a:t>judgement</a:t>
            </a:r>
            <a:endParaRPr lang="en-AU" b="1" dirty="0"/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7677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03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Why do we debrief?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b="1" dirty="0"/>
              <a:t>Facilitates open/safe discussion</a:t>
            </a:r>
          </a:p>
          <a:p>
            <a:pPr marL="0" indent="0">
              <a:buNone/>
              <a:defRPr/>
            </a:pPr>
            <a:endParaRPr lang="en-US" sz="2800" b="1" dirty="0"/>
          </a:p>
          <a:p>
            <a:pPr marL="0" indent="0">
              <a:buClr>
                <a:schemeClr val="bg1"/>
              </a:buClr>
              <a:buNone/>
            </a:pPr>
            <a:r>
              <a:rPr lang="en-US" sz="2800" b="1" dirty="0"/>
              <a:t>Allows  analysis of the participants actions &amp; allows the learners to make meaning of what happened</a:t>
            </a:r>
          </a:p>
        </p:txBody>
      </p:sp>
    </p:spTree>
    <p:extLst>
      <p:ext uri="{BB962C8B-B14F-4D97-AF65-F5344CB8AC3E}">
        <p14:creationId xmlns:p14="http://schemas.microsoft.com/office/powerpoint/2010/main" val="27796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Why do we debrief?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5" y="1870680"/>
            <a:ext cx="8588828" cy="3640755"/>
          </a:xfrm>
        </p:spPr>
        <p:txBody>
          <a:bodyPr/>
          <a:lstStyle/>
          <a:p>
            <a:pPr marL="0" indent="0" algn="ctr">
              <a:buNone/>
            </a:pPr>
            <a:r>
              <a:rPr lang="en-AU" b="1" dirty="0" smtClean="0"/>
              <a:t>“Meant </a:t>
            </a:r>
            <a:r>
              <a:rPr lang="en-AU" b="1" dirty="0"/>
              <a:t>is not said</a:t>
            </a:r>
          </a:p>
          <a:p>
            <a:pPr marL="0" indent="0" algn="ctr">
              <a:buNone/>
            </a:pPr>
            <a:r>
              <a:rPr lang="en-AU" b="1" dirty="0"/>
              <a:t>Said is not heard</a:t>
            </a:r>
          </a:p>
          <a:p>
            <a:pPr marL="0" indent="0" algn="ctr">
              <a:buNone/>
            </a:pPr>
            <a:r>
              <a:rPr lang="en-AU" b="1" dirty="0"/>
              <a:t>Heard is not understood</a:t>
            </a:r>
          </a:p>
          <a:p>
            <a:pPr marL="0" indent="0" algn="ctr">
              <a:buNone/>
            </a:pPr>
            <a:r>
              <a:rPr lang="en-AU" b="1" dirty="0"/>
              <a:t>Understood is not done”</a:t>
            </a:r>
          </a:p>
          <a:p>
            <a:endParaRPr lang="en-AU" dirty="0" smtClean="0"/>
          </a:p>
          <a:p>
            <a:pPr marL="0" indent="0" algn="r">
              <a:buNone/>
            </a:pPr>
            <a:r>
              <a:rPr lang="en-AU" sz="2400" dirty="0"/>
              <a:t>Rall, M &amp; </a:t>
            </a:r>
            <a:r>
              <a:rPr lang="en-AU" sz="2400" dirty="0" err="1" smtClean="0"/>
              <a:t>Dieckmann</a:t>
            </a:r>
            <a:r>
              <a:rPr lang="en-AU" sz="2400" dirty="0" smtClean="0"/>
              <a:t>, </a:t>
            </a:r>
            <a:r>
              <a:rPr lang="en-AU" sz="2400" dirty="0"/>
              <a:t>2005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10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59"/>
            <a:ext cx="9144000" cy="151228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Summary</a:t>
            </a:r>
            <a:b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Crisis 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Resource </a:t>
            </a: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Management</a:t>
            </a:r>
            <a:b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Principles encompass: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740052"/>
            <a:ext cx="8572499" cy="4383163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Leadership (&amp; followership)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Communication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Call for help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Get the right people in the right roles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Utilise all resources</a:t>
            </a:r>
          </a:p>
          <a:p>
            <a:pPr marL="533400" indent="-533400">
              <a:lnSpc>
                <a:spcPct val="150000"/>
              </a:lnSpc>
              <a:buFont typeface="Wingdings" pitchFamily="-112" charset="2"/>
              <a:buAutoNum type="arabicPeriod"/>
            </a:pPr>
            <a:r>
              <a:rPr lang="en-GB" b="1" dirty="0">
                <a:latin typeface="Calibri" pitchFamily="34" charset="0"/>
                <a:ea typeface="ＭＳ Ｐゴシック" pitchFamily="-112" charset="-128"/>
                <a:cs typeface="Calibri" pitchFamily="34" charset="0"/>
              </a:rPr>
              <a:t>Avoid fixation</a:t>
            </a:r>
          </a:p>
        </p:txBody>
      </p:sp>
    </p:spTree>
    <p:extLst>
      <p:ext uri="{BB962C8B-B14F-4D97-AF65-F5344CB8AC3E}">
        <p14:creationId xmlns:p14="http://schemas.microsoft.com/office/powerpoint/2010/main" val="8735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8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AU" sz="4000" b="1" dirty="0" smtClean="0">
                <a:solidFill>
                  <a:schemeClr val="tx1"/>
                </a:solidFill>
              </a:rPr>
              <a:t>Summary</a:t>
            </a:r>
            <a:endParaRPr lang="en-AU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8784976" cy="4968552"/>
          </a:xfrm>
        </p:spPr>
        <p:txBody>
          <a:bodyPr/>
          <a:lstStyle/>
          <a:p>
            <a:pPr>
              <a:buNone/>
            </a:pPr>
            <a:r>
              <a:rPr lang="en-AU" dirty="0" smtClean="0">
                <a:solidFill>
                  <a:srgbClr val="FFFF00"/>
                </a:solidFill>
              </a:rPr>
              <a:t>   </a:t>
            </a:r>
            <a:r>
              <a:rPr lang="en-AU" sz="3600" b="1" dirty="0" smtClean="0"/>
              <a:t>Simulation:</a:t>
            </a:r>
            <a:endParaRPr lang="en-AU" b="1" dirty="0" smtClean="0"/>
          </a:p>
          <a:p>
            <a:pPr lvl="1"/>
            <a:r>
              <a:rPr lang="en-AU" dirty="0"/>
              <a:t>I</a:t>
            </a:r>
            <a:r>
              <a:rPr lang="en-AU" dirty="0" smtClean="0"/>
              <a:t>ncorporates adult learning principles</a:t>
            </a:r>
          </a:p>
          <a:p>
            <a:pPr lvl="1"/>
            <a:r>
              <a:rPr lang="en-AU" dirty="0"/>
              <a:t>A</a:t>
            </a:r>
            <a:r>
              <a:rPr lang="en-AU" dirty="0" smtClean="0"/>
              <a:t>llows practise without risk in a safe environment</a:t>
            </a:r>
          </a:p>
          <a:p>
            <a:pPr lvl="1"/>
            <a:r>
              <a:rPr lang="en-AU" dirty="0"/>
              <a:t>A</a:t>
            </a:r>
            <a:r>
              <a:rPr lang="en-AU" dirty="0" smtClean="0"/>
              <a:t>ccelerates learning</a:t>
            </a:r>
          </a:p>
          <a:p>
            <a:pPr lvl="1"/>
            <a:r>
              <a:rPr lang="en-AU" dirty="0" smtClean="0"/>
              <a:t>Through Crisis Resource Management</a:t>
            </a:r>
          </a:p>
          <a:p>
            <a:pPr lvl="2"/>
            <a:r>
              <a:rPr lang="en-AU" dirty="0" smtClean="0"/>
              <a:t>Reinforces good communication techniques &amp; teamwork </a:t>
            </a:r>
          </a:p>
          <a:p>
            <a:pPr lvl="1"/>
            <a:r>
              <a:rPr lang="en-AU" dirty="0" smtClean="0"/>
              <a:t>Requires debriefing with ‘good’ </a:t>
            </a:r>
            <a:r>
              <a:rPr lang="en-AU" dirty="0" err="1" smtClean="0"/>
              <a:t>judgement</a:t>
            </a:r>
            <a:r>
              <a:rPr lang="en-AU" dirty="0" err="1" smtClean="0">
                <a:solidFill>
                  <a:schemeClr val="bg1"/>
                </a:solidFill>
              </a:rPr>
              <a:t>t</a:t>
            </a:r>
            <a:endParaRPr lang="en-AU" dirty="0" smtClean="0">
              <a:solidFill>
                <a:schemeClr val="bg1"/>
              </a:solidFill>
            </a:endParaRPr>
          </a:p>
          <a:p>
            <a:pPr lvl="1"/>
            <a:endParaRPr lang="en-A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247"/>
            <a:ext cx="9144000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Aims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6" y="1648356"/>
            <a:ext cx="8229600" cy="3640755"/>
          </a:xfrm>
        </p:spPr>
        <p:txBody>
          <a:bodyPr/>
          <a:lstStyle/>
          <a:p>
            <a:pPr>
              <a:buNone/>
            </a:pPr>
            <a:r>
              <a:rPr lang="en-AU" b="1" dirty="0"/>
              <a:t>Discussion around:</a:t>
            </a:r>
          </a:p>
          <a:p>
            <a:pPr>
              <a:buNone/>
            </a:pPr>
            <a:endParaRPr lang="en-AU" dirty="0"/>
          </a:p>
          <a:p>
            <a:r>
              <a:rPr lang="en-AU" sz="2800" dirty="0"/>
              <a:t>Crisis Resource Management</a:t>
            </a:r>
          </a:p>
          <a:p>
            <a:endParaRPr lang="en-AU" sz="2800" dirty="0"/>
          </a:p>
          <a:p>
            <a:endParaRPr lang="en-AU" sz="2800" dirty="0"/>
          </a:p>
          <a:p>
            <a:r>
              <a:rPr lang="en-AU" sz="2800" dirty="0"/>
              <a:t>The How &amp; Why of Simulation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0409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26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What do we need you to do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today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11957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b="1" dirty="0" smtClean="0"/>
              <a:t>Participate</a:t>
            </a:r>
          </a:p>
          <a:p>
            <a:pPr lvl="1"/>
            <a:r>
              <a:rPr lang="en-US" b="1" dirty="0" smtClean="0"/>
              <a:t>Perform</a:t>
            </a:r>
          </a:p>
          <a:p>
            <a:pPr lvl="1"/>
            <a:r>
              <a:rPr lang="en-US" b="1" dirty="0" smtClean="0"/>
              <a:t>Communicate </a:t>
            </a:r>
          </a:p>
          <a:p>
            <a:pPr lvl="1"/>
            <a:r>
              <a:rPr lang="en-US" b="1" dirty="0" err="1" smtClean="0"/>
              <a:t>Analyse</a:t>
            </a:r>
            <a:r>
              <a:rPr lang="en-US" b="1" dirty="0" smtClean="0"/>
              <a:t> and react to the </a:t>
            </a:r>
          </a:p>
          <a:p>
            <a:pPr marL="457200" lvl="1" indent="0">
              <a:buNone/>
            </a:pPr>
            <a:r>
              <a:rPr lang="en-US" b="1" dirty="0" smtClean="0"/>
              <a:t>situation</a:t>
            </a:r>
          </a:p>
          <a:p>
            <a:pPr lvl="1"/>
            <a:r>
              <a:rPr lang="en-US" b="1" dirty="0" smtClean="0"/>
              <a:t>Suspend disbelief</a:t>
            </a:r>
          </a:p>
        </p:txBody>
      </p:sp>
      <p:pic>
        <p:nvPicPr>
          <p:cNvPr id="1026" name="Picture 2" descr="N:\JSokol\graphics\simbaby\simbaby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05913"/>
            <a:ext cx="3291830" cy="43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chemeClr val="tx1"/>
                </a:solidFill>
              </a:rPr>
              <a:t>And Remember…….</a:t>
            </a:r>
            <a:endParaRPr lang="en-AU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822" y="1900389"/>
            <a:ext cx="6734864" cy="40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28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58" y="1094128"/>
            <a:ext cx="3853452" cy="4816814"/>
          </a:xfrm>
        </p:spPr>
      </p:pic>
    </p:spTree>
    <p:extLst>
      <p:ext uri="{BB962C8B-B14F-4D97-AF65-F5344CB8AC3E}">
        <p14:creationId xmlns:p14="http://schemas.microsoft.com/office/powerpoint/2010/main" val="36396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028701"/>
            <a:ext cx="8882743" cy="8001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2086"/>
            <a:ext cx="8229600" cy="4009207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AU" b="1" dirty="0"/>
              <a:t>Feldman-Barrett &amp; Russell, 1998</a:t>
            </a:r>
          </a:p>
          <a:p>
            <a:pPr marL="0" indent="0" algn="just">
              <a:buNone/>
            </a:pPr>
            <a:endParaRPr lang="en-AU" b="1" dirty="0"/>
          </a:p>
          <a:p>
            <a:pPr lvl="0" algn="just"/>
            <a:r>
              <a:rPr lang="en-AU" b="1" dirty="0" err="1"/>
              <a:t>Gaba</a:t>
            </a:r>
            <a:r>
              <a:rPr lang="en-AU" b="1" dirty="0"/>
              <a:t>, D. M. (2010). Crisis resource management and teamwork training in anaesthesia. </a:t>
            </a:r>
            <a:r>
              <a:rPr lang="en-AU" b="1" i="1" dirty="0"/>
              <a:t>British Journal of Anaesthesia, 2009; 105</a:t>
            </a:r>
            <a:r>
              <a:rPr lang="en-AU" b="1" dirty="0"/>
              <a:t>(1), 3-6.</a:t>
            </a:r>
          </a:p>
          <a:p>
            <a:pPr marL="0" lvl="0" indent="0" algn="just">
              <a:buNone/>
            </a:pPr>
            <a:endParaRPr lang="en-AU" b="1" dirty="0"/>
          </a:p>
          <a:p>
            <a:pPr algn="just"/>
            <a:r>
              <a:rPr lang="en-GB" b="1" dirty="0" smtClean="0">
                <a:cs typeface="Calibri" pitchFamily="34" charset="0"/>
              </a:rPr>
              <a:t>Kohn, Institute </a:t>
            </a:r>
            <a:r>
              <a:rPr lang="en-GB" b="1" dirty="0">
                <a:cs typeface="Calibri" pitchFamily="34" charset="0"/>
              </a:rPr>
              <a:t>of medicine, 2000</a:t>
            </a:r>
          </a:p>
          <a:p>
            <a:pPr marL="0" indent="0" algn="just">
              <a:buNone/>
            </a:pPr>
            <a:endParaRPr lang="en-AU" b="1" dirty="0"/>
          </a:p>
          <a:p>
            <a:pPr algn="just"/>
            <a:endParaRPr lang="en-AU" b="1" dirty="0" smtClean="0"/>
          </a:p>
          <a:p>
            <a:pPr algn="just"/>
            <a:r>
              <a:rPr lang="en-AU" b="1" dirty="0" smtClean="0"/>
              <a:t>David Kolb</a:t>
            </a:r>
            <a:r>
              <a:rPr lang="en-AU" b="1" dirty="0"/>
              <a:t>, 1984</a:t>
            </a:r>
          </a:p>
          <a:p>
            <a:pPr algn="just"/>
            <a:endParaRPr lang="en-AU" b="1" dirty="0"/>
          </a:p>
          <a:p>
            <a:pPr algn="just"/>
            <a:r>
              <a:rPr lang="en-AU" b="1" dirty="0"/>
              <a:t>Rall, M. &amp; </a:t>
            </a:r>
            <a:r>
              <a:rPr lang="en-AU" b="1" dirty="0" err="1"/>
              <a:t>Dieckmann</a:t>
            </a:r>
            <a:r>
              <a:rPr lang="en-AU" b="1" dirty="0"/>
              <a:t>, P., Errors in Medicine, Patient Safety and human Factors, </a:t>
            </a:r>
            <a:r>
              <a:rPr lang="en-AU" b="1" dirty="0" err="1"/>
              <a:t>Euroanesthesia</a:t>
            </a:r>
            <a:r>
              <a:rPr lang="en-AU" b="1" dirty="0"/>
              <a:t>, 2005</a:t>
            </a:r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9376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028701"/>
            <a:ext cx="8882743" cy="8001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992086"/>
            <a:ext cx="8507186" cy="4033157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n-AU" b="1" dirty="0"/>
              <a:t>Rudolph, J. W., Simon, R., </a:t>
            </a:r>
            <a:r>
              <a:rPr lang="en-AU" b="1" dirty="0" err="1"/>
              <a:t>Dufresne</a:t>
            </a:r>
            <a:r>
              <a:rPr lang="en-AU" b="1" dirty="0"/>
              <a:t>, R. L., &amp; </a:t>
            </a:r>
            <a:r>
              <a:rPr lang="en-AU" b="1" dirty="0" err="1"/>
              <a:t>Raemer</a:t>
            </a:r>
            <a:r>
              <a:rPr lang="en-AU" b="1" dirty="0"/>
              <a:t>, D. B. (2006). There’s no such thing as “nonjudgmental” debriefing: A theory and method for debriefing with good judgment. </a:t>
            </a:r>
            <a:r>
              <a:rPr lang="en-AU" b="1" i="1" dirty="0"/>
              <a:t>Simulation in Healthcare, 1</a:t>
            </a:r>
            <a:r>
              <a:rPr lang="en-AU" b="1" dirty="0"/>
              <a:t>(1). </a:t>
            </a:r>
          </a:p>
          <a:p>
            <a:pPr marL="0" lvl="0" indent="0" algn="just">
              <a:buNone/>
            </a:pPr>
            <a:endParaRPr lang="en-GB" b="1" i="1" dirty="0"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n-GB" b="1" i="1" dirty="0" err="1">
                <a:ea typeface="Calibri" pitchFamily="34" charset="0"/>
                <a:cs typeface="Calibri" pitchFamily="34" charset="0"/>
              </a:rPr>
              <a:t>Undre</a:t>
            </a:r>
            <a:r>
              <a:rPr lang="en-GB" b="1" i="1" dirty="0">
                <a:ea typeface="Calibri" pitchFamily="34" charset="0"/>
                <a:cs typeface="Calibri" pitchFamily="34" charset="0"/>
              </a:rPr>
              <a:t>, </a:t>
            </a:r>
            <a:r>
              <a:rPr lang="en-GB" b="1" i="1" dirty="0" err="1">
                <a:ea typeface="Calibri" pitchFamily="34" charset="0"/>
                <a:cs typeface="Calibri" pitchFamily="34" charset="0"/>
              </a:rPr>
              <a:t>Arora</a:t>
            </a:r>
            <a:r>
              <a:rPr lang="en-GB" b="1" i="1" dirty="0">
                <a:ea typeface="Calibri" pitchFamily="34" charset="0"/>
                <a:cs typeface="Calibri" pitchFamily="34" charset="0"/>
              </a:rPr>
              <a:t>, </a:t>
            </a:r>
            <a:r>
              <a:rPr lang="en-GB" b="1" i="1" dirty="0" err="1">
                <a:ea typeface="Calibri" pitchFamily="34" charset="0"/>
                <a:cs typeface="Calibri" pitchFamily="34" charset="0"/>
              </a:rPr>
              <a:t>Sevdalis</a:t>
            </a:r>
            <a:r>
              <a:rPr lang="en-GB" b="1" i="1" dirty="0">
                <a:ea typeface="Calibri" pitchFamily="34" charset="0"/>
                <a:cs typeface="Calibri" pitchFamily="34" charset="0"/>
              </a:rPr>
              <a:t> 2009</a:t>
            </a:r>
          </a:p>
          <a:p>
            <a:pPr marL="0" indent="0" algn="just">
              <a:buNone/>
            </a:pPr>
            <a:endParaRPr lang="en-AU" b="1" dirty="0"/>
          </a:p>
          <a:p>
            <a:pPr lvl="0" algn="just"/>
            <a:r>
              <a:rPr lang="en-AU" b="1" dirty="0"/>
              <a:t>Yule, S., </a:t>
            </a:r>
            <a:r>
              <a:rPr lang="en-AU" b="1" dirty="0" err="1"/>
              <a:t>Flin</a:t>
            </a:r>
            <a:r>
              <a:rPr lang="en-AU" b="1" dirty="0"/>
              <a:t>, R., Paterson-Brown, S., </a:t>
            </a:r>
            <a:r>
              <a:rPr lang="en-AU" b="1" dirty="0" err="1"/>
              <a:t>Maran</a:t>
            </a:r>
            <a:r>
              <a:rPr lang="en-AU" b="1" dirty="0"/>
              <a:t>, N., &amp; Rowley, D. Development of a rating system for surgeons' non-technical skills. </a:t>
            </a:r>
            <a:r>
              <a:rPr lang="en-AU" b="1" i="1" dirty="0"/>
              <a:t>Medical Education, 2006; 40</a:t>
            </a:r>
            <a:r>
              <a:rPr lang="en-AU" b="1" dirty="0"/>
              <a:t>(11), 1098-1104.</a:t>
            </a:r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3483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7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33"/>
            <a:ext cx="91440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Open Sans"/>
              </a:rPr>
              <a:t>Tennis Ball Game…</a:t>
            </a:r>
            <a:r>
              <a:rPr lang="en-GB" b="1" dirty="0">
                <a:solidFill>
                  <a:schemeClr val="tx1"/>
                </a:solidFill>
                <a:latin typeface="Open Sans"/>
              </a:rPr>
              <a:t/>
            </a:r>
            <a:br>
              <a:rPr lang="en-GB" b="1" dirty="0">
                <a:solidFill>
                  <a:schemeClr val="tx1"/>
                </a:solidFill>
                <a:latin typeface="Open Sans"/>
              </a:rPr>
            </a:br>
            <a:endParaRPr lang="en-AU" b="1" dirty="0">
              <a:solidFill>
                <a:schemeClr val="tx1"/>
              </a:solidFill>
            </a:endParaRPr>
          </a:p>
        </p:txBody>
      </p:sp>
      <p:pic>
        <p:nvPicPr>
          <p:cNvPr id="4" name="Picture 7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04" y="1583872"/>
            <a:ext cx="6074781" cy="372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34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4"/>
            <a:ext cx="9144000" cy="114300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Introduction to Crisis Resource Management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886" y="1397033"/>
            <a:ext cx="83602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GB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‘To Err is Human’</a:t>
            </a:r>
          </a:p>
          <a:p>
            <a:pPr algn="ctr"/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building a safer healthcare system.</a:t>
            </a:r>
          </a:p>
          <a:p>
            <a:pPr algn="r"/>
            <a:r>
              <a:rPr lang="en-GB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Institute of Medicine, 2000</a:t>
            </a:r>
            <a:endParaRPr lang="en-GB" sz="2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437112"/>
            <a:ext cx="7785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latin typeface="Calibri" pitchFamily="34" charset="0"/>
                <a:cs typeface="Calibri" pitchFamily="34" charset="0"/>
              </a:rPr>
              <a:t>It’s how we deal with the error that is important</a:t>
            </a:r>
            <a:endParaRPr lang="en-GB" sz="3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629"/>
            <a:ext cx="9143999" cy="179614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Crisis Resource Management</a:t>
            </a:r>
            <a:br>
              <a:rPr lang="en-AU" b="1" dirty="0">
                <a:solidFill>
                  <a:schemeClr val="tx1"/>
                </a:solidFill>
              </a:rPr>
            </a:br>
            <a:r>
              <a:rPr lang="en-AU" sz="2800" b="1" dirty="0">
                <a:solidFill>
                  <a:schemeClr val="bg1"/>
                </a:solidFill>
              </a:rPr>
              <a:t>=</a:t>
            </a:r>
            <a:r>
              <a:rPr lang="en-AU" sz="2800" b="1" dirty="0">
                <a:solidFill>
                  <a:schemeClr val="tx1"/>
                </a:solidFill>
              </a:rPr>
              <a:t> </a:t>
            </a:r>
            <a:r>
              <a:rPr lang="en-AU" sz="2800" b="1" dirty="0">
                <a:solidFill>
                  <a:schemeClr val="bg1"/>
                </a:solidFill>
              </a:rPr>
              <a:t>“Non-technical” skills Training</a:t>
            </a:r>
            <a:br>
              <a:rPr lang="en-AU" sz="2800" b="1" dirty="0">
                <a:solidFill>
                  <a:schemeClr val="bg1"/>
                </a:solidFill>
              </a:rPr>
            </a:br>
            <a:r>
              <a:rPr lang="en-AU" sz="2800" b="1" dirty="0">
                <a:solidFill>
                  <a:schemeClr val="bg1"/>
                </a:solidFill>
              </a:rPr>
              <a:t>= “Human Factors”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772"/>
            <a:ext cx="8229600" cy="3886199"/>
          </a:xfrm>
        </p:spPr>
        <p:txBody>
          <a:bodyPr>
            <a:noAutofit/>
          </a:bodyPr>
          <a:lstStyle/>
          <a:p>
            <a:r>
              <a:rPr lang="en-AU" sz="2800" dirty="0"/>
              <a:t>Developed for the aviation industry</a:t>
            </a:r>
          </a:p>
          <a:p>
            <a:pPr>
              <a:buNone/>
            </a:pPr>
            <a:endParaRPr lang="en-AU" sz="2800" dirty="0"/>
          </a:p>
          <a:p>
            <a:r>
              <a:rPr lang="en-AU" sz="2800" dirty="0"/>
              <a:t>Realisation that many incidents occurred as a result of poor leadership, communication, &amp;/or utilisation of resources</a:t>
            </a:r>
          </a:p>
          <a:p>
            <a:pPr>
              <a:buNone/>
            </a:pPr>
            <a:endParaRPr lang="en-AU" sz="2800" dirty="0"/>
          </a:p>
          <a:p>
            <a:r>
              <a:rPr lang="en-AU" sz="2800" dirty="0"/>
              <a:t>Adapted by a number of industries, including the Health, to improve patient &amp; staff safety</a:t>
            </a:r>
            <a:endParaRPr lang="en-US" sz="2800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27383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574"/>
            <a:ext cx="9144000" cy="131633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Definition of Non-technical skills, </a:t>
            </a:r>
            <a:br>
              <a:rPr lang="en-GB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.......or Human Factors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5" y="1642081"/>
            <a:ext cx="8507185" cy="402393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Set of 	(</a:t>
            </a:r>
            <a:r>
              <a:rPr lang="en-GB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behaviour &amp;</a:t>
            </a:r>
          </a:p>
          <a:p>
            <a:pPr marL="0" indent="0">
              <a:buFontTx/>
              <a:buNone/>
            </a:pP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		(ii) cognitive skills</a:t>
            </a:r>
          </a:p>
          <a:p>
            <a:pPr marL="0" indent="0">
              <a:buFontTx/>
              <a:buNone/>
            </a:pPr>
            <a:r>
              <a:rPr lang="en-GB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independent</a:t>
            </a:r>
            <a:r>
              <a:rPr lang="en-GB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of our technical competence</a:t>
            </a:r>
          </a:p>
          <a:p>
            <a:pPr marL="0" indent="0" algn="r">
              <a:buFontTx/>
              <a:buNone/>
            </a:pPr>
            <a:r>
              <a:rPr lang="en-GB" sz="1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(Yule et al  2006)</a:t>
            </a:r>
          </a:p>
          <a:p>
            <a:pPr marL="0" indent="0">
              <a:buFontTx/>
              <a:buNone/>
            </a:pPr>
            <a:endParaRPr lang="en-GB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en-GB" sz="28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How we </a:t>
            </a:r>
            <a:r>
              <a:rPr lang="en-GB" sz="2800" b="1" i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behave</a:t>
            </a:r>
            <a:r>
              <a:rPr lang="en-GB" sz="28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&amp; </a:t>
            </a:r>
            <a:r>
              <a:rPr lang="en-GB" sz="2800" b="1" i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think</a:t>
            </a:r>
            <a:r>
              <a:rPr lang="en-GB" sz="28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a crisis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487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904"/>
            <a:ext cx="9144000" cy="114300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Equation to successfully manage a </a:t>
            </a: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Critical 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3724"/>
            <a:ext cx="8229600" cy="364075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Recognition of the Crisis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+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Appropriate Management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+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Optimal Team Performance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Human Factors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770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575"/>
            <a:ext cx="9144000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Traditional thinking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68313" y="2906486"/>
            <a:ext cx="1964644" cy="95410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Patient risk factors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851275" y="2722563"/>
            <a:ext cx="1657350" cy="138499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Our technical skills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684735" y="2967051"/>
            <a:ext cx="1655763" cy="95410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Outcome</a:t>
            </a:r>
          </a:p>
          <a:p>
            <a:pPr algn="ctr"/>
            <a:endParaRPr lang="en-GB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873829" y="3228661"/>
            <a:ext cx="620485" cy="461596"/>
          </a:xfrm>
          <a:prstGeom prst="rightArrow">
            <a:avLst/>
          </a:prstGeom>
          <a:gradFill flip="none" rotWithShape="1">
            <a:gsLst>
              <a:gs pos="50000">
                <a:srgbClr val="CD6180"/>
              </a:gs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>
            <a:off x="5818415" y="3184262"/>
            <a:ext cx="620485" cy="461596"/>
          </a:xfrm>
          <a:prstGeom prst="rightArrow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66FF33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755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842</Words>
  <Application>Microsoft Office PowerPoint</Application>
  <PresentationFormat>On-screen Show (4:3)</PresentationFormat>
  <Paragraphs>184</Paragraphs>
  <Slides>35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The Maternal, Newborn, and Children’s Simulation Program</vt:lpstr>
      <vt:lpstr>The Basic Assumption</vt:lpstr>
      <vt:lpstr>Aims</vt:lpstr>
      <vt:lpstr>Tennis Ball Game… </vt:lpstr>
      <vt:lpstr>Introduction to Crisis Resource Management</vt:lpstr>
      <vt:lpstr>Crisis Resource Management = “Non-technical” skills Training = “Human Factors” Training</vt:lpstr>
      <vt:lpstr>Definition of Non-technical skills,  .......or Human Factors</vt:lpstr>
      <vt:lpstr>Equation to successfully manage a  Critical Event</vt:lpstr>
      <vt:lpstr>Traditional thinking</vt:lpstr>
      <vt:lpstr>Contemporary thinking</vt:lpstr>
      <vt:lpstr>PowerPoint Presentation</vt:lpstr>
      <vt:lpstr>PowerPoint Presentation</vt:lpstr>
      <vt:lpstr>Crisis Resource Management (CRM) Principles</vt:lpstr>
      <vt:lpstr>PowerPoint Presentation</vt:lpstr>
      <vt:lpstr>PowerPoint Presentation</vt:lpstr>
      <vt:lpstr>PowerPoint Presentation</vt:lpstr>
      <vt:lpstr>Crisis Resource Management (CRM) Principles</vt:lpstr>
      <vt:lpstr>What factors influence learning  in Simulation?</vt:lpstr>
      <vt:lpstr>Your emotional state....</vt:lpstr>
      <vt:lpstr>Yerkes-Dodson Law</vt:lpstr>
      <vt:lpstr>What factors influence learning  in Simulation?</vt:lpstr>
      <vt:lpstr>PowerPoint Presentation</vt:lpstr>
      <vt:lpstr>PowerPoint Presentation</vt:lpstr>
      <vt:lpstr>PowerPoint Presentation</vt:lpstr>
      <vt:lpstr>What factors influence learning  in Simulation?</vt:lpstr>
      <vt:lpstr>Why do we debrief?</vt:lpstr>
      <vt:lpstr>Why do we debrief?</vt:lpstr>
      <vt:lpstr>Summary Crisis Resource Management Principles encompass:</vt:lpstr>
      <vt:lpstr>Summary</vt:lpstr>
      <vt:lpstr>What do we need you to do today</vt:lpstr>
      <vt:lpstr>And Remember…….</vt:lpstr>
      <vt:lpstr>PowerPoint Presentation</vt:lpstr>
      <vt:lpstr>References</vt:lpstr>
      <vt:lpstr>References</vt:lpstr>
      <vt:lpstr>PowerPoint Presentation</vt:lpstr>
    </vt:vector>
  </TitlesOfParts>
  <Company>Epworth HealthCare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Epworth HealthCare Epworth HealthCare</dc:creator>
  <cp:lastModifiedBy>home</cp:lastModifiedBy>
  <cp:revision>17</cp:revision>
  <dcterms:created xsi:type="dcterms:W3CDTF">2012-11-19T03:35:03Z</dcterms:created>
  <dcterms:modified xsi:type="dcterms:W3CDTF">2012-11-27T11:58:32Z</dcterms:modified>
</cp:coreProperties>
</file>