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handoutMasterIdLst>
    <p:handoutMasterId r:id="rId27"/>
  </p:handoutMasterIdLst>
  <p:sldIdLst>
    <p:sldId id="274" r:id="rId2"/>
    <p:sldId id="307" r:id="rId3"/>
    <p:sldId id="331" r:id="rId4"/>
    <p:sldId id="332" r:id="rId5"/>
    <p:sldId id="295" r:id="rId6"/>
    <p:sldId id="313" r:id="rId7"/>
    <p:sldId id="314" r:id="rId8"/>
    <p:sldId id="316" r:id="rId9"/>
    <p:sldId id="308" r:id="rId10"/>
    <p:sldId id="309" r:id="rId11"/>
    <p:sldId id="323" r:id="rId12"/>
    <p:sldId id="277" r:id="rId13"/>
    <p:sldId id="329" r:id="rId14"/>
    <p:sldId id="333" r:id="rId15"/>
    <p:sldId id="292" r:id="rId16"/>
    <p:sldId id="317" r:id="rId17"/>
    <p:sldId id="320" r:id="rId18"/>
    <p:sldId id="290" r:id="rId19"/>
    <p:sldId id="298" r:id="rId20"/>
    <p:sldId id="293" r:id="rId21"/>
    <p:sldId id="325" r:id="rId22"/>
    <p:sldId id="301" r:id="rId23"/>
    <p:sldId id="328" r:id="rId24"/>
    <p:sldId id="282" r:id="rId25"/>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343" autoAdjust="0"/>
  </p:normalViewPr>
  <p:slideViewPr>
    <p:cSldViewPr snapToObjects="1">
      <p:cViewPr varScale="1">
        <p:scale>
          <a:sx n="98" d="100"/>
          <a:sy n="98" d="100"/>
        </p:scale>
        <p:origin x="-2004"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80"/>
    </p:cViewPr>
  </p:sorterViewPr>
  <p:notesViewPr>
    <p:cSldViewPr snapToObjects="1">
      <p:cViewPr varScale="1">
        <p:scale>
          <a:sx n="88" d="100"/>
          <a:sy n="88" d="100"/>
        </p:scale>
        <p:origin x="-3870" y="-12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44212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E6C01E82-171C-7143-B49D-B13FEF27F02F}" type="datetimeFigureOut">
              <a:rPr lang="en-US" smtClean="0"/>
              <a:pPr/>
              <a:t>12/1/2013</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D89CB788-43DE-8B4F-9BE6-B274F067CAC6}" type="slidenum">
              <a:rPr lang="en-US" smtClean="0"/>
              <a:pPr/>
              <a:t>‹#›</a:t>
            </a:fld>
            <a:endParaRPr lang="en-US"/>
          </a:p>
        </p:txBody>
      </p:sp>
    </p:spTree>
    <p:extLst>
      <p:ext uri="{BB962C8B-B14F-4D97-AF65-F5344CB8AC3E}">
        <p14:creationId xmlns:p14="http://schemas.microsoft.com/office/powerpoint/2010/main" val="182515252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lnSpc>
                <a:spcPct val="120000"/>
              </a:lnSpc>
              <a:buNone/>
            </a:pPr>
            <a:r>
              <a:rPr lang="en-US" sz="1200" dirty="0" smtClean="0"/>
              <a:t>Banning M (2008) The think aloud approach as an educational tool to develop and assess clinical reasoning in undergraduate students </a:t>
            </a:r>
            <a:r>
              <a:rPr lang="en-US" sz="1200" i="1" dirty="0" smtClean="0"/>
              <a:t>Nurse Education Toda</a:t>
            </a:r>
            <a:r>
              <a:rPr lang="en-US" sz="1200" dirty="0" smtClean="0"/>
              <a:t>y 2 8 , 8±14</a:t>
            </a:r>
          </a:p>
          <a:p>
            <a:pPr marL="0" indent="0">
              <a:lnSpc>
                <a:spcPct val="120000"/>
              </a:lnSpc>
              <a:buNone/>
            </a:pPr>
            <a:r>
              <a:rPr lang="en-US" sz="1200" dirty="0" err="1" smtClean="0"/>
              <a:t>intl.elsevierhealth.com/journals/nedt</a:t>
            </a:r>
            <a:endParaRPr lang="en-US" sz="1200" dirty="0" smtClean="0"/>
          </a:p>
          <a:p>
            <a:pPr marL="0" indent="0">
              <a:lnSpc>
                <a:spcPct val="120000"/>
              </a:lnSpc>
              <a:buNone/>
            </a:pPr>
            <a:r>
              <a:rPr lang="en-US" sz="1200" dirty="0" err="1" smtClean="0"/>
              <a:t>Carraccio</a:t>
            </a:r>
            <a:r>
              <a:rPr lang="en-US" sz="1200" dirty="0" smtClean="0"/>
              <a:t> C Bradley  B Nixon J &amp; </a:t>
            </a:r>
            <a:r>
              <a:rPr lang="en-US" sz="1200" dirty="0" err="1" smtClean="0"/>
              <a:t>Derstine</a:t>
            </a:r>
            <a:r>
              <a:rPr lang="en-US" sz="1200" dirty="0" smtClean="0"/>
              <a:t> P (2008) From educational bench to the clinical bedside  </a:t>
            </a:r>
            <a:r>
              <a:rPr lang="en-US" sz="1200" i="1" dirty="0" smtClean="0"/>
              <a:t>Academic Medicine  83: 761-767</a:t>
            </a:r>
            <a:endParaRPr lang="en-US" sz="1200" dirty="0" smtClean="0"/>
          </a:p>
          <a:p>
            <a:pPr marL="0" indent="0">
              <a:lnSpc>
                <a:spcPct val="120000"/>
              </a:lnSpc>
              <a:buNone/>
            </a:pPr>
            <a:r>
              <a:rPr lang="en-US" sz="1200" dirty="0" smtClean="0"/>
              <a:t>Kaufman  D (2003) ABC of teaching and learning in medicine: Applying educational theory in practice </a:t>
            </a:r>
            <a:r>
              <a:rPr lang="en-US" sz="1200" i="1" dirty="0" smtClean="0"/>
              <a:t>BMJ</a:t>
            </a:r>
            <a:r>
              <a:rPr lang="en-US" sz="1200" dirty="0" smtClean="0"/>
              <a:t> 326 Jan 213-216</a:t>
            </a:r>
          </a:p>
          <a:p>
            <a:pPr marL="0" indent="0">
              <a:lnSpc>
                <a:spcPct val="120000"/>
              </a:lnSpc>
              <a:buNone/>
            </a:pPr>
            <a:r>
              <a:rPr lang="en-US" sz="1200" dirty="0" smtClean="0"/>
              <a:t>McMillan W (2011) Making the most of teaching at the </a:t>
            </a:r>
            <a:r>
              <a:rPr lang="en-US" sz="1200" dirty="0" err="1" smtClean="0"/>
              <a:t>chairside</a:t>
            </a:r>
            <a:r>
              <a:rPr lang="en-US" sz="1200" dirty="0" smtClean="0"/>
              <a:t> </a:t>
            </a:r>
            <a:r>
              <a:rPr lang="en-US" sz="1200" dirty="0" err="1" smtClean="0"/>
              <a:t>Eur</a:t>
            </a:r>
            <a:r>
              <a:rPr lang="en-US" sz="1200" dirty="0" smtClean="0"/>
              <a:t> J  Dent </a:t>
            </a:r>
            <a:r>
              <a:rPr lang="en-US" sz="1200" dirty="0" err="1" smtClean="0"/>
              <a:t>Educ</a:t>
            </a:r>
            <a:r>
              <a:rPr lang="en-US" sz="1200" dirty="0" smtClean="0"/>
              <a:t> 15  </a:t>
            </a:r>
          </a:p>
          <a:p>
            <a:pPr marL="0" indent="0">
              <a:lnSpc>
                <a:spcPct val="120000"/>
              </a:lnSpc>
              <a:buNone/>
            </a:pPr>
            <a:r>
              <a:rPr lang="en-US" sz="1200" dirty="0" smtClean="0"/>
              <a:t> Rose M &amp; Best D  (2005)  </a:t>
            </a:r>
            <a:r>
              <a:rPr lang="en-US" sz="1200" i="1" dirty="0" smtClean="0"/>
              <a:t>Transforming practice through clinical education professional supervision and mentoring </a:t>
            </a:r>
            <a:r>
              <a:rPr lang="en-US" sz="1200" dirty="0" smtClean="0"/>
              <a:t> Elsevier Edinburgh</a:t>
            </a:r>
          </a:p>
          <a:p>
            <a:r>
              <a:rPr lang="en-US" baseline="0" dirty="0" smtClean="0"/>
              <a:t>We will come back to readings at the end of the day.</a:t>
            </a:r>
            <a:r>
              <a:rPr lang="en-US" dirty="0" smtClean="0"/>
              <a:t>  </a:t>
            </a:r>
            <a:endParaRPr lang="en-US" dirty="0"/>
          </a:p>
        </p:txBody>
      </p:sp>
      <p:sp>
        <p:nvSpPr>
          <p:cNvPr id="4" name="Slide Number Placeholder 3"/>
          <p:cNvSpPr>
            <a:spLocks noGrp="1"/>
          </p:cNvSpPr>
          <p:nvPr>
            <p:ph type="sldNum" sz="quarter" idx="10"/>
          </p:nvPr>
        </p:nvSpPr>
        <p:spPr/>
        <p:txBody>
          <a:bodyPr/>
          <a:lstStyle/>
          <a:p>
            <a:fld id="{D89CB788-43DE-8B4F-9BE6-B274F067CAC6}" type="slidenum">
              <a:rPr lang="en-US" smtClean="0"/>
              <a:pPr/>
              <a:t>3</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 are topics that may arise from the group task</a:t>
            </a:r>
          </a:p>
          <a:p>
            <a:r>
              <a:rPr lang="en-US" dirty="0" smtClean="0"/>
              <a:t>HWA supervision competencies stress safety and risk taking </a:t>
            </a:r>
          </a:p>
          <a:p>
            <a:r>
              <a:rPr lang="en-US" dirty="0" smtClean="0"/>
              <a:t>But learning from error is an important</a:t>
            </a:r>
            <a:r>
              <a:rPr lang="en-US" baseline="0" dirty="0" smtClean="0"/>
              <a:t> learning process. Key supervision skills is </a:t>
            </a:r>
            <a:r>
              <a:rPr lang="en-US" dirty="0" err="1" smtClean="0"/>
              <a:t>minimising</a:t>
            </a:r>
            <a:r>
              <a:rPr lang="en-US" dirty="0" smtClean="0"/>
              <a:t> risk to patients/ learners and self!</a:t>
            </a:r>
            <a:endParaRPr lang="en-US" dirty="0" err="1" smtClean="0"/>
          </a:p>
        </p:txBody>
      </p:sp>
      <p:sp>
        <p:nvSpPr>
          <p:cNvPr id="4" name="Slide Number Placeholder 3"/>
          <p:cNvSpPr>
            <a:spLocks noGrp="1"/>
          </p:cNvSpPr>
          <p:nvPr>
            <p:ph type="sldNum" sz="quarter" idx="10"/>
          </p:nvPr>
        </p:nvSpPr>
        <p:spPr/>
        <p:txBody>
          <a:bodyPr/>
          <a:lstStyle/>
          <a:p>
            <a:fld id="{D89CB788-43DE-8B4F-9BE6-B274F067CAC6}" type="slidenum">
              <a:rPr lang="en-US" smtClean="0"/>
              <a:pPr/>
              <a:t>17</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89CB788-43DE-8B4F-9BE6-B274F067CAC6}" type="slidenum">
              <a:rPr lang="en-US" smtClean="0"/>
              <a:pPr/>
              <a:t>19</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E9D2E0B-7C91-CC43-9F27-741AAF6426A6}" type="slidenum">
              <a:rPr lang="en-US" smtClean="0"/>
              <a:pPr/>
              <a:t>20</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Highlights of the importance of role </a:t>
            </a:r>
            <a:r>
              <a:rPr lang="en-US" dirty="0" err="1" smtClean="0"/>
              <a:t>modelling</a:t>
            </a:r>
            <a:r>
              <a:rPr lang="en-US" dirty="0" smtClean="0"/>
              <a:t> in student learning.  Thinking aloud provides students with a concrete example of conceptual process. But your do need to take into account that they will have different processes as</a:t>
            </a:r>
            <a:r>
              <a:rPr lang="en-US" baseline="0" dirty="0" smtClean="0"/>
              <a:t> Novices or Advanced beginners than you do</a:t>
            </a:r>
            <a:r>
              <a:rPr lang="en-US" dirty="0" smtClean="0"/>
              <a:t>  </a:t>
            </a:r>
            <a:endParaRPr lang="en-US" dirty="0"/>
          </a:p>
        </p:txBody>
      </p:sp>
      <p:sp>
        <p:nvSpPr>
          <p:cNvPr id="4" name="Slide Number Placeholder 3"/>
          <p:cNvSpPr>
            <a:spLocks noGrp="1"/>
          </p:cNvSpPr>
          <p:nvPr>
            <p:ph type="sldNum" sz="quarter" idx="10"/>
          </p:nvPr>
        </p:nvSpPr>
        <p:spPr/>
        <p:txBody>
          <a:bodyPr/>
          <a:lstStyle/>
          <a:p>
            <a:fld id="{D89CB788-43DE-8B4F-9BE6-B274F067CAC6}" type="slidenum">
              <a:rPr lang="en-US" smtClean="0"/>
              <a:pPr/>
              <a:t>21</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89CB788-43DE-8B4F-9BE6-B274F067CAC6}" type="slidenum">
              <a:rPr lang="en-US" smtClean="0"/>
              <a:pPr/>
              <a:t>23</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Read the following list based on educational theory. Another article in full in your readings section</a:t>
            </a:r>
          </a:p>
          <a:p>
            <a:r>
              <a:rPr lang="en-US" dirty="0" smtClean="0"/>
              <a:t>Does it match your own experience?</a:t>
            </a:r>
          </a:p>
          <a:p>
            <a:r>
              <a:rPr lang="en-US" dirty="0" smtClean="0"/>
              <a:t>Does it mirror</a:t>
            </a:r>
            <a:r>
              <a:rPr lang="en-US" baseline="0" dirty="0" smtClean="0"/>
              <a:t> earlier slides from the professional literature?</a:t>
            </a:r>
            <a:endParaRPr lang="en-US" dirty="0"/>
          </a:p>
        </p:txBody>
      </p:sp>
      <p:sp>
        <p:nvSpPr>
          <p:cNvPr id="4" name="Slide Number Placeholder 3"/>
          <p:cNvSpPr>
            <a:spLocks noGrp="1"/>
          </p:cNvSpPr>
          <p:nvPr>
            <p:ph type="sldNum" sz="quarter" idx="10"/>
          </p:nvPr>
        </p:nvSpPr>
        <p:spPr/>
        <p:txBody>
          <a:bodyPr/>
          <a:lstStyle/>
          <a:p>
            <a:fld id="{D89CB788-43DE-8B4F-9BE6-B274F067CAC6}" type="slidenum">
              <a:rPr lang="en-US" smtClean="0"/>
              <a:pPr/>
              <a:t>24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a:t>
            </a:r>
            <a:r>
              <a:rPr lang="en-US" baseline="0" dirty="0" smtClean="0"/>
              <a:t> one theory covers the complexity of learning clinical competence.  Many topics are applicable. Readings in the Participant Booklet contribute aspects. All articles are from people from different professions adapting or reporting earlier theories. </a:t>
            </a:r>
            <a:endParaRPr lang="en-US" dirty="0"/>
          </a:p>
        </p:txBody>
      </p:sp>
      <p:sp>
        <p:nvSpPr>
          <p:cNvPr id="4" name="Slide Number Placeholder 3"/>
          <p:cNvSpPr>
            <a:spLocks noGrp="1"/>
          </p:cNvSpPr>
          <p:nvPr>
            <p:ph type="sldNum" sz="quarter" idx="10"/>
          </p:nvPr>
        </p:nvSpPr>
        <p:spPr/>
        <p:txBody>
          <a:bodyPr/>
          <a:lstStyle/>
          <a:p>
            <a:fld id="{D89CB788-43DE-8B4F-9BE6-B274F067CAC6}" type="slidenum">
              <a:rPr lang="en-US" smtClean="0"/>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5D7C53D-ED4D-1646-96A9-28AD7EA69CB4}" type="slidenum">
              <a:rPr lang="en-US">
                <a:ea typeface="ＭＳ Ｐゴシック" pitchFamily="-107" charset="-128"/>
                <a:cs typeface="ＭＳ Ｐゴシック" pitchFamily="-107" charset="-128"/>
              </a:rPr>
              <a:pPr fontAlgn="base">
                <a:spcBef>
                  <a:spcPct val="0"/>
                </a:spcBef>
                <a:spcAft>
                  <a:spcPct val="0"/>
                </a:spcAft>
                <a:defRPr/>
              </a:pPr>
              <a:t>10</a:t>
            </a:fld>
            <a:endParaRPr lang="en-US" dirty="0">
              <a:ea typeface="ＭＳ Ｐゴシック" pitchFamily="-107" charset="-128"/>
              <a:cs typeface="ＭＳ Ｐゴシック" pitchFamily="-107" charset="-128"/>
            </a:endParaRPr>
          </a:p>
        </p:txBody>
      </p:sp>
      <p:sp>
        <p:nvSpPr>
          <p:cNvPr id="317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174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ea typeface="ＭＳ Ｐゴシック" pitchFamily="-106" charset="-128"/>
                <a:cs typeface="ＭＳ Ｐゴシック" pitchFamily="-106" charset="-128"/>
              </a:rPr>
              <a:t>Here you are seated</a:t>
            </a:r>
            <a:r>
              <a:rPr lang="en-US" baseline="0" dirty="0" smtClean="0">
                <a:ea typeface="ＭＳ Ｐゴシック" pitchFamily="-106" charset="-128"/>
                <a:cs typeface="ＭＳ Ｐゴシック" pitchFamily="-106" charset="-128"/>
              </a:rPr>
              <a:t> with others of a similar level of competence.</a:t>
            </a:r>
          </a:p>
          <a:p>
            <a:pPr eaLnBrk="1" hangingPunct="1">
              <a:spcBef>
                <a:spcPct val="0"/>
              </a:spcBef>
            </a:pPr>
            <a:r>
              <a:rPr lang="en-US" baseline="0" dirty="0" smtClean="0">
                <a:ea typeface="ＭＳ Ｐゴシック" pitchFamily="-106" charset="-128"/>
                <a:cs typeface="ＭＳ Ｐゴシック" pitchFamily="-106" charset="-128"/>
              </a:rPr>
              <a:t>Staged model derived from landmark research by Patricia Benner in the 1980’s.  It provides a useful framework for clarifying developmental expectations but there is no agreement of the expectations of when these stages are achieved. </a:t>
            </a:r>
          </a:p>
          <a:p>
            <a:pPr eaLnBrk="1" hangingPunct="1">
              <a:spcBef>
                <a:spcPct val="0"/>
              </a:spcBef>
            </a:pPr>
            <a:r>
              <a:rPr lang="en-US" baseline="0" dirty="0" smtClean="0">
                <a:ea typeface="ＭＳ Ｐゴシック" pitchFamily="-106" charset="-128"/>
                <a:cs typeface="ＭＳ Ｐゴシック" pitchFamily="-106" charset="-128"/>
              </a:rPr>
              <a:t>Advanced Beginner in Benner’s work applied to the new graduate nurse. </a:t>
            </a:r>
          </a:p>
          <a:p>
            <a:pPr eaLnBrk="1" hangingPunct="1">
              <a:spcBef>
                <a:spcPct val="0"/>
              </a:spcBef>
            </a:pPr>
            <a:r>
              <a:rPr lang="en-US" baseline="0" dirty="0" smtClean="0">
                <a:ea typeface="ＭＳ Ｐゴシック" pitchFamily="-106" charset="-128"/>
                <a:cs typeface="ＭＳ Ｐゴシック" pitchFamily="-106" charset="-128"/>
              </a:rPr>
              <a:t>Different expectations in different professions with different Educational models e.g. Medicine and pharmacy intern year/ Allied health competency based assessment at the end of course.   </a:t>
            </a:r>
          </a:p>
          <a:p>
            <a:pPr eaLnBrk="1" hangingPunct="1">
              <a:spcBef>
                <a:spcPct val="0"/>
              </a:spcBef>
            </a:pPr>
            <a:r>
              <a:rPr lang="en-US" baseline="0" dirty="0" smtClean="0">
                <a:ea typeface="ＭＳ Ｐゴシック" pitchFamily="-106" charset="-128"/>
                <a:cs typeface="ＭＳ Ｐゴシック" pitchFamily="-106" charset="-128"/>
              </a:rPr>
              <a:t> achieved. </a:t>
            </a:r>
            <a:endParaRPr lang="en-US" dirty="0">
              <a:ea typeface="ＭＳ Ｐゴシック" pitchFamily="-106" charset="-128"/>
              <a:cs typeface="ＭＳ Ｐゴシック" pitchFamily="-106"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Allow 5 </a:t>
            </a:r>
            <a:r>
              <a:rPr lang="en-US" dirty="0" err="1" smtClean="0"/>
              <a:t>mins</a:t>
            </a:r>
            <a:r>
              <a:rPr lang="en-US" dirty="0" smtClean="0"/>
              <a:t> reading time</a:t>
            </a:r>
          </a:p>
          <a:p>
            <a:r>
              <a:rPr lang="en-US" dirty="0" smtClean="0"/>
              <a:t> 5 </a:t>
            </a:r>
            <a:r>
              <a:rPr lang="en-US" dirty="0" err="1" smtClean="0"/>
              <a:t>mins</a:t>
            </a:r>
            <a:r>
              <a:rPr lang="en-US" dirty="0" smtClean="0"/>
              <a:t> discussion </a:t>
            </a:r>
          </a:p>
          <a:p>
            <a:r>
              <a:rPr lang="en-US" dirty="0" smtClean="0"/>
              <a:t>Participant booklet has related questions</a:t>
            </a:r>
          </a:p>
          <a:p>
            <a:r>
              <a:rPr lang="en-US" dirty="0" smtClean="0"/>
              <a:t>2. Discuss the match between the practice descriptions with your awareness of your own practice</a:t>
            </a:r>
          </a:p>
          <a:p>
            <a:r>
              <a:rPr lang="en-US" dirty="0" smtClean="0"/>
              <a:t>3. Share examples from your own practice</a:t>
            </a:r>
          </a:p>
          <a:p>
            <a:r>
              <a:rPr lang="en-US" dirty="0" smtClean="0"/>
              <a:t>4. Share examples of student </a:t>
            </a:r>
            <a:r>
              <a:rPr lang="en-US" dirty="0" err="1" smtClean="0"/>
              <a:t>behaviour</a:t>
            </a:r>
            <a:endParaRPr lang="en-US" dirty="0" smtClean="0"/>
          </a:p>
          <a:p>
            <a:r>
              <a:rPr lang="en-US" dirty="0" smtClean="0"/>
              <a:t>5. What does this mean for clinical supervision? </a:t>
            </a:r>
            <a:endParaRPr lang="en-US" dirty="0"/>
          </a:p>
        </p:txBody>
      </p:sp>
      <p:sp>
        <p:nvSpPr>
          <p:cNvPr id="4" name="Slide Number Placeholder 3"/>
          <p:cNvSpPr>
            <a:spLocks noGrp="1"/>
          </p:cNvSpPr>
          <p:nvPr>
            <p:ph type="sldNum" sz="quarter" idx="10"/>
          </p:nvPr>
        </p:nvSpPr>
        <p:spPr/>
        <p:txBody>
          <a:bodyPr/>
          <a:lstStyle/>
          <a:p>
            <a:fld id="{D89CB788-43DE-8B4F-9BE6-B274F067CAC6}" type="slidenum">
              <a:rPr lang="en-US" smtClean="0"/>
              <a:pPr/>
              <a:t>11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Allow 5 </a:t>
            </a:r>
            <a:r>
              <a:rPr lang="en-US" dirty="0" err="1" smtClean="0"/>
              <a:t>mins</a:t>
            </a:r>
            <a:endParaRPr lang="en-US" dirty="0"/>
          </a:p>
        </p:txBody>
      </p:sp>
      <p:sp>
        <p:nvSpPr>
          <p:cNvPr id="4" name="Slide Number Placeholder 3"/>
          <p:cNvSpPr>
            <a:spLocks noGrp="1"/>
          </p:cNvSpPr>
          <p:nvPr>
            <p:ph type="sldNum" sz="quarter" idx="10"/>
          </p:nvPr>
        </p:nvSpPr>
        <p:spPr/>
        <p:txBody>
          <a:bodyPr/>
          <a:lstStyle/>
          <a:p>
            <a:fld id="{D89CB788-43DE-8B4F-9BE6-B274F067CAC6}" type="slidenum">
              <a:rPr lang="en-US" smtClean="0"/>
              <a:pPr/>
              <a:t>12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 sure what your groups will say. Perhaps those</a:t>
            </a:r>
            <a:r>
              <a:rPr lang="en-US" baseline="0" dirty="0" smtClean="0"/>
              <a:t> who are closer to their graduation may refer to what they have learnt in their courses.</a:t>
            </a:r>
          </a:p>
          <a:p>
            <a:r>
              <a:rPr lang="en-US" baseline="0" dirty="0" smtClean="0"/>
              <a:t>The more experienced may find this a more difficult task as much of their practice may have become intuitive. </a:t>
            </a:r>
          </a:p>
          <a:p>
            <a:r>
              <a:rPr lang="en-US" baseline="0" dirty="0" smtClean="0"/>
              <a:t>See what comes up and if there is any difference from the different groups. </a:t>
            </a:r>
            <a:br>
              <a:rPr lang="en-US" baseline="0" dirty="0" smtClean="0"/>
            </a:br>
            <a:r>
              <a:rPr lang="en-US" baseline="0" dirty="0" smtClean="0"/>
              <a:t>You might stick all up and refer to them as you link to the literature</a:t>
            </a:r>
          </a:p>
          <a:p>
            <a:r>
              <a:rPr lang="en-US" baseline="0" dirty="0" smtClean="0"/>
              <a:t>.</a:t>
            </a:r>
            <a:endParaRPr lang="en-US" dirty="0"/>
          </a:p>
        </p:txBody>
      </p:sp>
      <p:sp>
        <p:nvSpPr>
          <p:cNvPr id="4" name="Slide Number Placeholder 3"/>
          <p:cNvSpPr>
            <a:spLocks noGrp="1"/>
          </p:cNvSpPr>
          <p:nvPr>
            <p:ph type="sldNum" sz="quarter" idx="10"/>
          </p:nvPr>
        </p:nvSpPr>
        <p:spPr/>
        <p:txBody>
          <a:bodyPr/>
          <a:lstStyle/>
          <a:p>
            <a:fld id="{D89CB788-43DE-8B4F-9BE6-B274F067CAC6}" type="slidenum">
              <a:rPr lang="en-US" smtClean="0"/>
              <a:pPr/>
              <a:t>13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Donald </a:t>
            </a:r>
            <a:r>
              <a:rPr lang="en-US" dirty="0" err="1" smtClean="0"/>
              <a:t>Schon</a:t>
            </a:r>
            <a:r>
              <a:rPr lang="en-US" baseline="0" dirty="0" err="1" smtClean="0"/>
              <a:t>‘s</a:t>
            </a:r>
            <a:r>
              <a:rPr lang="en-US" baseline="0" dirty="0" smtClean="0"/>
              <a:t> work in the 1980’s extended earlier thinking in highlighting the importance of reflection in professional practice.. </a:t>
            </a:r>
          </a:p>
          <a:p>
            <a:r>
              <a:rPr lang="en-US" dirty="0" smtClean="0"/>
              <a:t>Note that novices are so busy doing that they have difficulty reflecting in action as well.  </a:t>
            </a:r>
          </a:p>
          <a:p>
            <a:r>
              <a:rPr lang="en-US" dirty="0" smtClean="0"/>
              <a:t>It is a bit like talking when you first start driving a car or riding a bike. </a:t>
            </a:r>
          </a:p>
          <a:p>
            <a:r>
              <a:rPr lang="en-US" dirty="0" smtClean="0"/>
              <a:t>You may need to help learners structure pauses throughout to reflect on aspects of practice.</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D89CB788-43DE-8B4F-9BE6-B274F067CAC6}" type="slidenum">
              <a:rPr lang="en-US" smtClean="0"/>
              <a:pPr/>
              <a:t>14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Based</a:t>
            </a:r>
            <a:r>
              <a:rPr lang="en-US" baseline="0" dirty="0" smtClean="0"/>
              <a:t> on study from Nursing in full in your readings section </a:t>
            </a:r>
            <a:endParaRPr lang="en-US" dirty="0"/>
          </a:p>
        </p:txBody>
      </p:sp>
      <p:sp>
        <p:nvSpPr>
          <p:cNvPr id="4" name="Slide Number Placeholder 3"/>
          <p:cNvSpPr>
            <a:spLocks noGrp="1"/>
          </p:cNvSpPr>
          <p:nvPr>
            <p:ph type="sldNum" sz="quarter" idx="10"/>
          </p:nvPr>
        </p:nvSpPr>
        <p:spPr/>
        <p:txBody>
          <a:bodyPr/>
          <a:lstStyle/>
          <a:p>
            <a:fld id="{D89CB788-43DE-8B4F-9BE6-B274F067CAC6}" type="slidenum">
              <a:rPr lang="en-US" smtClean="0"/>
              <a:pPr/>
              <a:t>15</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Refer </a:t>
            </a:r>
            <a:r>
              <a:rPr lang="en-AU" sz="1200" dirty="0" smtClean="0"/>
              <a:t>Edwards H Best D &amp; Rose M (2005) Understanding clinical knowledge and developing expertise in Rose M &amp; Best D  (</a:t>
            </a:r>
            <a:r>
              <a:rPr lang="en-AU" sz="1200" dirty="0" err="1" smtClean="0"/>
              <a:t>Eds</a:t>
            </a:r>
            <a:r>
              <a:rPr lang="en-AU" sz="1200" dirty="0" smtClean="0"/>
              <a:t>)  </a:t>
            </a:r>
            <a:r>
              <a:rPr lang="en-AU" sz="1200" i="1" dirty="0" smtClean="0"/>
              <a:t>Transforming practice through clinical education professional supervision and mentoring </a:t>
            </a:r>
            <a:r>
              <a:rPr lang="en-AU" sz="1200" dirty="0" smtClean="0"/>
              <a:t> Elsevier Edinburgh</a:t>
            </a:r>
            <a:r>
              <a:rPr lang="en-AU" sz="1200" baseline="0" dirty="0" smtClean="0"/>
              <a:t> </a:t>
            </a:r>
            <a:r>
              <a:rPr lang="en-US" dirty="0" smtClean="0"/>
              <a:t>pages 91  &amp;</a:t>
            </a:r>
            <a:r>
              <a:rPr lang="en-US" baseline="0" dirty="0" smtClean="0"/>
              <a:t> 97-98</a:t>
            </a:r>
            <a:endParaRPr lang="en-US" dirty="0"/>
          </a:p>
        </p:txBody>
      </p:sp>
      <p:sp>
        <p:nvSpPr>
          <p:cNvPr id="4" name="Slide Number Placeholder 3"/>
          <p:cNvSpPr>
            <a:spLocks noGrp="1"/>
          </p:cNvSpPr>
          <p:nvPr>
            <p:ph type="sldNum" sz="quarter" idx="10"/>
          </p:nvPr>
        </p:nvSpPr>
        <p:spPr/>
        <p:txBody>
          <a:bodyPr/>
          <a:lstStyle/>
          <a:p>
            <a:fld id="{D89CB788-43DE-8B4F-9BE6-B274F067CAC6}" type="slidenum">
              <a:rPr lang="en-US" smtClean="0"/>
              <a:pPr/>
              <a:t>16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1405" y="116632"/>
            <a:ext cx="8980487" cy="62228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685800" y="2130425"/>
            <a:ext cx="7772400" cy="1470025"/>
          </a:xfrm>
        </p:spPr>
        <p:txBody>
          <a:bodyPr/>
          <a:lstStyle/>
          <a:p>
            <a:r>
              <a:rPr lang="en-AU"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lang="en-US"/>
          </a:p>
        </p:txBody>
      </p:sp>
      <p:sp>
        <p:nvSpPr>
          <p:cNvPr id="5" name="Footer Placeholder 4"/>
          <p:cNvSpPr>
            <a:spLocks noGrp="1"/>
          </p:cNvSpPr>
          <p:nvPr>
            <p:ph type="ftr" sz="quarter" idx="11"/>
          </p:nvPr>
        </p:nvSpPr>
        <p:spPr>
          <a:xfrm>
            <a:off x="3059832" y="6400880"/>
            <a:ext cx="2895600" cy="365125"/>
          </a:xfrm>
        </p:spPr>
        <p:txBody>
          <a:bodyPr/>
          <a:lstStyle/>
          <a:p>
            <a:r>
              <a:rPr lang="en-US" dirty="0" smtClean="0"/>
              <a:t>GRACE Program</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E3F1EFB2-C11C-4E9A-ACF5-DC4E7B70890C}" type="datetime1">
              <a:rPr lang="en-US" smtClean="0"/>
              <a:t>12/1/2013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33BC70-58A5-D44F-80EB-70A3987E2BD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08D6CDDB-262F-473F-9B7C-965BEC9F6D53}" type="datetime1">
              <a:rPr lang="en-US" smtClean="0"/>
              <a:t>12/1/2013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33BC70-58A5-D44F-80EB-70A3987E2BD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205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3220" y="82720"/>
            <a:ext cx="8980487" cy="6224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pic>
        <p:nvPicPr>
          <p:cNvPr id="2053" name="Picture 5"/>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24200" y="6409089"/>
            <a:ext cx="289560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p>
            <a:fld id="{C5C7805A-BD0D-40BB-8EDC-F0156EB64D3D}" type="datetime1">
              <a:rPr lang="en-US" smtClean="0"/>
              <a:t>12/1/2013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33BC70-58A5-D44F-80EB-70A3987E2BD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Date Placeholder 4"/>
          <p:cNvSpPr>
            <a:spLocks noGrp="1"/>
          </p:cNvSpPr>
          <p:nvPr>
            <p:ph type="dt" sz="half" idx="10"/>
          </p:nvPr>
        </p:nvSpPr>
        <p:spPr/>
        <p:txBody>
          <a:bodyPr/>
          <a:lstStyle/>
          <a:p>
            <a:fld id="{402DEAD0-6B45-4375-BD73-18D1AEAB2198}" type="datetime1">
              <a:rPr lang="en-US" smtClean="0"/>
              <a:t>12/1/2013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33BC70-58A5-D44F-80EB-70A3987E2BD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5122"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930" y="131763"/>
            <a:ext cx="8980487" cy="61775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pic>
        <p:nvPicPr>
          <p:cNvPr id="5125" name="Picture 5"/>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97225" y="6427891"/>
            <a:ext cx="289560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pic>
        <p:nvPicPr>
          <p:cNvPr id="307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962" y="131763"/>
            <a:ext cx="8980487" cy="61775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059832" y="6384088"/>
            <a:ext cx="289560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947341-D948-4DFB-A8DA-E1133CB7FCB0}" type="datetime1">
              <a:rPr lang="en-US" smtClean="0"/>
              <a:t>12/1/2013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33BC70-58A5-D44F-80EB-70A3987E2BD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7A0CBEB0-B014-4C5D-8E95-F9A6AD614037}" type="datetime1">
              <a:rPr lang="en-US" smtClean="0"/>
              <a:t>12/1/2013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33BC70-58A5-D44F-80EB-70A3987E2BD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D2AAEE96-699F-4B4D-A095-7882796C3788}" type="datetime1">
              <a:rPr lang="en-US" smtClean="0"/>
              <a:t>12/1/2013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33BC70-58A5-D44F-80EB-70A3987E2BD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AU"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69A2A3-FFDA-4C35-83D5-6E6474713A54}" type="datetime1">
              <a:rPr lang="en-US" smtClean="0"/>
              <a:t>12/1/2013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33BC70-58A5-D44F-80EB-70A3987E2BD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solidFill>
                  <a:srgbClr val="0070C0"/>
                </a:solidFill>
              </a:rPr>
              <a:t>Developing learner competency in the clinical environment</a:t>
            </a:r>
            <a:endParaRPr lang="en-US" b="1" dirty="0">
              <a:solidFill>
                <a:srgbClr val="0070C0"/>
              </a:solidFill>
            </a:endParaRPr>
          </a:p>
        </p:txBody>
      </p:sp>
      <p:sp>
        <p:nvSpPr>
          <p:cNvPr id="3" name="Subtitle 2"/>
          <p:cNvSpPr>
            <a:spLocks noGrp="1"/>
          </p:cNvSpPr>
          <p:nvPr>
            <p:ph type="subTitle" idx="1"/>
          </p:nvPr>
        </p:nvSpPr>
        <p:spPr/>
        <p:txBody>
          <a:bodyPr/>
          <a:lstStyle/>
          <a:p>
            <a:r>
              <a:rPr lang="en-US" dirty="0" smtClean="0">
                <a:solidFill>
                  <a:srgbClr val="0070C0"/>
                </a:solidFill>
              </a:rPr>
              <a:t>GRACE </a:t>
            </a:r>
            <a:r>
              <a:rPr lang="en-US" dirty="0">
                <a:solidFill>
                  <a:srgbClr val="0070C0"/>
                </a:solidFill>
              </a:rPr>
              <a:t>S</a:t>
            </a:r>
            <a:r>
              <a:rPr lang="en-US" dirty="0" smtClean="0">
                <a:solidFill>
                  <a:srgbClr val="0070C0"/>
                </a:solidFill>
              </a:rPr>
              <a:t>ession 3</a:t>
            </a:r>
            <a:endParaRPr lang="en-US" dirty="0">
              <a:solidFill>
                <a:srgbClr val="0070C0"/>
              </a:solidFill>
            </a:endParaRPr>
          </a:p>
        </p:txBody>
      </p:sp>
      <p:sp>
        <p:nvSpPr>
          <p:cNvPr id="4" name="Footer Placeholder 3"/>
          <p:cNvSpPr>
            <a:spLocks noGrp="1"/>
          </p:cNvSpPr>
          <p:nvPr>
            <p:ph type="ftr" sz="quarter" idx="11"/>
          </p:nvPr>
        </p:nvSpPr>
        <p:spPr/>
        <p:txBody>
          <a:bodyPr/>
          <a:lstStyle/>
          <a:p>
            <a:r>
              <a:rPr lang="en-US" dirty="0" smtClean="0"/>
              <a:t>GRACE Program </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57200" y="338138"/>
            <a:ext cx="8229600" cy="1143000"/>
          </a:xfrm>
        </p:spPr>
        <p:txBody>
          <a:bodyPr rtlCol="0">
            <a:normAutofit fontScale="90000"/>
          </a:bodyPr>
          <a:lstStyle/>
          <a:p>
            <a:pPr eaLnBrk="1" fontAlgn="auto" hangingPunct="1">
              <a:spcAft>
                <a:spcPts val="0"/>
              </a:spcAft>
              <a:defRPr/>
            </a:pPr>
            <a:r>
              <a:rPr lang="en-AU" sz="4000" b="1" dirty="0">
                <a:solidFill>
                  <a:srgbClr val="0070C0"/>
                </a:solidFill>
                <a:ea typeface="+mj-ea"/>
                <a:cs typeface="+mj-cs"/>
              </a:rPr>
              <a:t>Novice to Expert</a:t>
            </a:r>
            <a:br>
              <a:rPr lang="en-AU" sz="4000" b="1" dirty="0">
                <a:solidFill>
                  <a:srgbClr val="0070C0"/>
                </a:solidFill>
                <a:ea typeface="+mj-ea"/>
                <a:cs typeface="+mj-cs"/>
              </a:rPr>
            </a:br>
            <a:endParaRPr lang="en-AU" sz="4000" b="1" dirty="0">
              <a:solidFill>
                <a:srgbClr val="0070C0"/>
              </a:solidFill>
              <a:ea typeface="+mj-ea"/>
              <a:cs typeface="+mj-cs"/>
            </a:endParaRPr>
          </a:p>
        </p:txBody>
      </p:sp>
      <p:sp>
        <p:nvSpPr>
          <p:cNvPr id="45059" name="Rectangle 3"/>
          <p:cNvSpPr>
            <a:spLocks noGrp="1" noChangeArrowheads="1"/>
          </p:cNvSpPr>
          <p:nvPr>
            <p:ph idx="1"/>
          </p:nvPr>
        </p:nvSpPr>
        <p:spPr>
          <a:xfrm>
            <a:off x="971600" y="1124744"/>
            <a:ext cx="7715200" cy="5112568"/>
          </a:xfrm>
        </p:spPr>
        <p:txBody>
          <a:bodyPr>
            <a:normAutofit fontScale="92500" lnSpcReduction="20000"/>
          </a:bodyPr>
          <a:lstStyle/>
          <a:p>
            <a:pPr marL="609600" indent="-609600" eaLnBrk="1" hangingPunct="1">
              <a:buClr>
                <a:schemeClr val="tx1"/>
              </a:buClr>
              <a:buFontTx/>
              <a:buAutoNum type="arabicPeriod"/>
            </a:pPr>
            <a:r>
              <a:rPr lang="en-AU" sz="3800" dirty="0" smtClean="0">
                <a:ea typeface="ＭＳ Ｐゴシック" pitchFamily="-106" charset="-128"/>
                <a:cs typeface="ＭＳ Ｐゴシック" pitchFamily="-106" charset="-128"/>
              </a:rPr>
              <a:t>Novice</a:t>
            </a:r>
          </a:p>
          <a:p>
            <a:pPr marL="609600" indent="-609600" eaLnBrk="1" hangingPunct="1">
              <a:buClr>
                <a:schemeClr val="tx1"/>
              </a:buClr>
              <a:buFontTx/>
              <a:buAutoNum type="arabicPeriod"/>
            </a:pPr>
            <a:endParaRPr lang="en-AU" sz="1600" dirty="0" smtClean="0">
              <a:ea typeface="ＭＳ Ｐゴシック" pitchFamily="-106" charset="-128"/>
              <a:cs typeface="ＭＳ Ｐゴシック" pitchFamily="-106" charset="-128"/>
            </a:endParaRPr>
          </a:p>
          <a:p>
            <a:pPr marL="609600" indent="-609600" eaLnBrk="1" hangingPunct="1">
              <a:buClr>
                <a:schemeClr val="tx1"/>
              </a:buClr>
              <a:buFontTx/>
              <a:buAutoNum type="arabicPeriod"/>
            </a:pPr>
            <a:r>
              <a:rPr lang="en-AU" sz="3800" dirty="0" smtClean="0">
                <a:ea typeface="ＭＳ Ｐゴシック" pitchFamily="-106" charset="-128"/>
                <a:cs typeface="ＭＳ Ｐゴシック" pitchFamily="-106" charset="-128"/>
              </a:rPr>
              <a:t>Advanced beginner</a:t>
            </a:r>
          </a:p>
          <a:p>
            <a:pPr marL="609600" indent="-609600" eaLnBrk="1" hangingPunct="1">
              <a:buClr>
                <a:schemeClr val="tx1"/>
              </a:buClr>
              <a:buFontTx/>
              <a:buAutoNum type="arabicPeriod"/>
            </a:pPr>
            <a:endParaRPr lang="en-AU" sz="1600" dirty="0" smtClean="0">
              <a:ea typeface="ＭＳ Ｐゴシック" pitchFamily="-106" charset="-128"/>
              <a:cs typeface="ＭＳ Ｐゴシック" pitchFamily="-106" charset="-128"/>
            </a:endParaRPr>
          </a:p>
          <a:p>
            <a:pPr marL="609600" indent="-609600" eaLnBrk="1" hangingPunct="1">
              <a:buClr>
                <a:schemeClr val="tx1"/>
              </a:buClr>
              <a:buFontTx/>
              <a:buAutoNum type="arabicPeriod"/>
            </a:pPr>
            <a:r>
              <a:rPr lang="en-AU" sz="3800" dirty="0" smtClean="0">
                <a:ea typeface="ＭＳ Ｐゴシック" pitchFamily="-106" charset="-128"/>
                <a:cs typeface="ＭＳ Ｐゴシック" pitchFamily="-106" charset="-128"/>
              </a:rPr>
              <a:t>Proficient</a:t>
            </a:r>
          </a:p>
          <a:p>
            <a:pPr marL="609600" indent="-609600" eaLnBrk="1" hangingPunct="1">
              <a:buClr>
                <a:schemeClr val="tx1"/>
              </a:buClr>
              <a:buFontTx/>
              <a:buAutoNum type="arabicPeriod"/>
            </a:pPr>
            <a:endParaRPr lang="en-AU" sz="1600" dirty="0" smtClean="0">
              <a:ea typeface="ＭＳ Ｐゴシック" pitchFamily="-106" charset="-128"/>
              <a:cs typeface="ＭＳ Ｐゴシック" pitchFamily="-106" charset="-128"/>
            </a:endParaRPr>
          </a:p>
          <a:p>
            <a:pPr marL="609600" indent="-609600" eaLnBrk="1" hangingPunct="1">
              <a:buClr>
                <a:schemeClr val="tx1"/>
              </a:buClr>
              <a:buFontTx/>
              <a:buAutoNum type="arabicPeriod"/>
            </a:pPr>
            <a:r>
              <a:rPr lang="en-AU" sz="3800" dirty="0" smtClean="0">
                <a:ea typeface="ＭＳ Ｐゴシック" pitchFamily="-106" charset="-128"/>
                <a:cs typeface="ＭＳ Ｐゴシック" pitchFamily="-106" charset="-128"/>
              </a:rPr>
              <a:t>Competent</a:t>
            </a:r>
          </a:p>
          <a:p>
            <a:pPr marL="609600" indent="-609600" eaLnBrk="1" hangingPunct="1">
              <a:buClr>
                <a:schemeClr val="tx1"/>
              </a:buClr>
              <a:buFontTx/>
              <a:buAutoNum type="arabicPeriod"/>
            </a:pPr>
            <a:endParaRPr lang="en-AU" sz="1500" dirty="0" smtClean="0">
              <a:ea typeface="ＭＳ Ｐゴシック" pitchFamily="-106" charset="-128"/>
              <a:cs typeface="ＭＳ Ｐゴシック" pitchFamily="-106" charset="-128"/>
            </a:endParaRPr>
          </a:p>
          <a:p>
            <a:pPr marL="609600" indent="-609600">
              <a:buClr>
                <a:schemeClr val="tx1"/>
              </a:buClr>
              <a:buFontTx/>
              <a:buAutoNum type="arabicPeriod"/>
            </a:pPr>
            <a:r>
              <a:rPr lang="en-AU" sz="3800" dirty="0" smtClean="0">
                <a:ea typeface="ＭＳ Ｐゴシック" pitchFamily="-106" charset="-128"/>
                <a:cs typeface="ＭＳ Ｐゴシック" pitchFamily="-106" charset="-128"/>
              </a:rPr>
              <a:t>Expert</a:t>
            </a:r>
          </a:p>
          <a:p>
            <a:pPr marL="609600" indent="-609600">
              <a:buClr>
                <a:schemeClr val="tx1"/>
              </a:buClr>
              <a:buFontTx/>
              <a:buAutoNum type="arabicPeriod"/>
            </a:pPr>
            <a:endParaRPr lang="en-AU" dirty="0" smtClean="0">
              <a:ea typeface="ＭＳ Ｐゴシック" pitchFamily="-106" charset="-128"/>
              <a:cs typeface="ＭＳ Ｐゴシック" pitchFamily="-106" charset="-128"/>
            </a:endParaRPr>
          </a:p>
          <a:p>
            <a:pPr marL="0" indent="0">
              <a:buClr>
                <a:schemeClr val="tx1"/>
              </a:buClr>
              <a:buNone/>
            </a:pPr>
            <a:endParaRPr lang="en-AU" sz="2400" dirty="0">
              <a:ea typeface="ＭＳ Ｐゴシック" pitchFamily="-106" charset="-128"/>
              <a:cs typeface="+mj-cs"/>
            </a:endParaRPr>
          </a:p>
          <a:p>
            <a:pPr marL="0" indent="0">
              <a:buClr>
                <a:schemeClr val="tx1"/>
              </a:buClr>
              <a:buNone/>
            </a:pPr>
            <a:r>
              <a:rPr lang="en-AU" sz="2400" dirty="0" smtClean="0">
                <a:ea typeface="+mj-ea"/>
                <a:cs typeface="+mj-cs"/>
              </a:rPr>
              <a:t>(Benner, 1984 cited in </a:t>
            </a:r>
            <a:r>
              <a:rPr lang="en-AU" sz="2400" dirty="0">
                <a:ea typeface="+mj-ea"/>
                <a:cs typeface="+mj-cs"/>
              </a:rPr>
              <a:t>Carraccio et al., </a:t>
            </a:r>
            <a:r>
              <a:rPr lang="en-AU" sz="2400" dirty="0" smtClean="0">
                <a:ea typeface="+mj-ea"/>
                <a:cs typeface="+mj-cs"/>
              </a:rPr>
              <a:t>2008)</a:t>
            </a:r>
            <a:endParaRPr lang="en-AU" sz="2400" dirty="0">
              <a:ea typeface="+mj-ea"/>
              <a:cs typeface="+mj-cs"/>
            </a:endParaRPr>
          </a:p>
          <a:p>
            <a:pPr marL="609600" indent="-609600" eaLnBrk="1" hangingPunct="1">
              <a:buClr>
                <a:schemeClr val="tx1"/>
              </a:buClr>
              <a:buFontTx/>
              <a:buAutoNum type="arabicPeriod"/>
            </a:pPr>
            <a:endParaRPr lang="en-AU" dirty="0" smtClean="0">
              <a:ea typeface="ＭＳ Ｐゴシック" pitchFamily="-106" charset="-128"/>
              <a:cs typeface="ＭＳ Ｐゴシック" pitchFamily="-106" charset="-12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anim calcmode="lin" valueType="num">
                                      <p:cBhvr additive="base">
                                        <p:cTn id="7" dur="1000" fill="hold"/>
                                        <p:tgtEl>
                                          <p:spTgt spid="45059">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45059">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45059">
                                            <p:txEl>
                                              <p:pRg st="2" end="2"/>
                                            </p:txEl>
                                          </p:spTgt>
                                        </p:tgtEl>
                                        <p:attrNameLst>
                                          <p:attrName>style.visibility</p:attrName>
                                        </p:attrNameLst>
                                      </p:cBhvr>
                                      <p:to>
                                        <p:strVal val="visible"/>
                                      </p:to>
                                    </p:set>
                                    <p:anim calcmode="lin" valueType="num">
                                      <p:cBhvr additive="base">
                                        <p:cTn id="13" dur="1000" fill="hold"/>
                                        <p:tgtEl>
                                          <p:spTgt spid="45059">
                                            <p:txEl>
                                              <p:pRg st="2" end="2"/>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45059">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45059">
                                            <p:txEl>
                                              <p:pRg st="4" end="4"/>
                                            </p:txEl>
                                          </p:spTgt>
                                        </p:tgtEl>
                                        <p:attrNameLst>
                                          <p:attrName>style.visibility</p:attrName>
                                        </p:attrNameLst>
                                      </p:cBhvr>
                                      <p:to>
                                        <p:strVal val="visible"/>
                                      </p:to>
                                    </p:set>
                                    <p:anim calcmode="lin" valueType="num">
                                      <p:cBhvr additive="base">
                                        <p:cTn id="19" dur="1000" fill="hold"/>
                                        <p:tgtEl>
                                          <p:spTgt spid="45059">
                                            <p:txEl>
                                              <p:pRg st="4" end="4"/>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45059">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45059">
                                            <p:txEl>
                                              <p:pRg st="6" end="6"/>
                                            </p:txEl>
                                          </p:spTgt>
                                        </p:tgtEl>
                                        <p:attrNameLst>
                                          <p:attrName>style.visibility</p:attrName>
                                        </p:attrNameLst>
                                      </p:cBhvr>
                                      <p:to>
                                        <p:strVal val="visible"/>
                                      </p:to>
                                    </p:set>
                                    <p:anim calcmode="lin" valueType="num">
                                      <p:cBhvr additive="base">
                                        <p:cTn id="25" dur="1000" fill="hold"/>
                                        <p:tgtEl>
                                          <p:spTgt spid="45059">
                                            <p:txEl>
                                              <p:pRg st="6" end="6"/>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45059">
                                            <p:txEl>
                                              <p:pRg st="6" end="6"/>
                                            </p:txEl>
                                          </p:spTgt>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45059">
                                            <p:txEl>
                                              <p:pRg st="8" end="8"/>
                                            </p:txEl>
                                          </p:spTgt>
                                        </p:tgtEl>
                                        <p:attrNameLst>
                                          <p:attrName>style.visibility</p:attrName>
                                        </p:attrNameLst>
                                      </p:cBhvr>
                                      <p:to>
                                        <p:strVal val="visible"/>
                                      </p:to>
                                    </p:set>
                                    <p:anim calcmode="lin" valueType="num">
                                      <p:cBhvr additive="base">
                                        <p:cTn id="31" dur="1000" fill="hold"/>
                                        <p:tgtEl>
                                          <p:spTgt spid="45059">
                                            <p:txEl>
                                              <p:pRg st="8" end="8"/>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45059">
                                            <p:txEl>
                                              <p:pRg st="8" end="8"/>
                                            </p:txEl>
                                          </p:spTgt>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 fill="hold" grpId="0" nodeType="clickEffect">
                                  <p:stCondLst>
                                    <p:cond delay="0"/>
                                  </p:stCondLst>
                                  <p:childTnLst>
                                    <p:set>
                                      <p:cBhvr>
                                        <p:cTn id="36" dur="1" fill="hold">
                                          <p:stCondLst>
                                            <p:cond delay="0"/>
                                          </p:stCondLst>
                                        </p:cTn>
                                        <p:tgtEl>
                                          <p:spTgt spid="45059">
                                            <p:txEl>
                                              <p:pRg st="11" end="11"/>
                                            </p:txEl>
                                          </p:spTgt>
                                        </p:tgtEl>
                                        <p:attrNameLst>
                                          <p:attrName>style.visibility</p:attrName>
                                        </p:attrNameLst>
                                      </p:cBhvr>
                                      <p:to>
                                        <p:strVal val="visible"/>
                                      </p:to>
                                    </p:set>
                                    <p:anim calcmode="lin" valueType="num">
                                      <p:cBhvr additive="base">
                                        <p:cTn id="37" dur="1000" fill="hold"/>
                                        <p:tgtEl>
                                          <p:spTgt spid="45059">
                                            <p:txEl>
                                              <p:pRg st="11" end="11"/>
                                            </p:txEl>
                                          </p:spTgt>
                                        </p:tgtEl>
                                        <p:attrNameLst>
                                          <p:attrName>ppt_x</p:attrName>
                                        </p:attrNameLst>
                                      </p:cBhvr>
                                      <p:tavLst>
                                        <p:tav tm="0">
                                          <p:val>
                                            <p:strVal val="#ppt_x"/>
                                          </p:val>
                                        </p:tav>
                                        <p:tav tm="100000">
                                          <p:val>
                                            <p:strVal val="#ppt_x"/>
                                          </p:val>
                                        </p:tav>
                                      </p:tavLst>
                                    </p:anim>
                                    <p:anim calcmode="lin" valueType="num">
                                      <p:cBhvr additive="base">
                                        <p:cTn id="38" dur="1000" fill="hold"/>
                                        <p:tgtEl>
                                          <p:spTgt spid="45059">
                                            <p:txEl>
                                              <p:pRg st="11" end="11"/>
                                            </p:txEl>
                                          </p:spTgt>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1" nodeType="clickEffect">
                                  <p:stCondLst>
                                    <p:cond delay="0"/>
                                  </p:stCondLst>
                                  <p:childTnLst>
                                    <p:set>
                                      <p:cBhvr>
                                        <p:cTn id="42" dur="1" fill="hold">
                                          <p:stCondLst>
                                            <p:cond delay="0"/>
                                          </p:stCondLst>
                                        </p:cTn>
                                        <p:tgtEl>
                                          <p:spTgt spid="45059">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1" nodeType="clickEffect">
                                  <p:stCondLst>
                                    <p:cond delay="0"/>
                                  </p:stCondLst>
                                  <p:childTnLst>
                                    <p:set>
                                      <p:cBhvr>
                                        <p:cTn id="46" dur="1" fill="hold">
                                          <p:stCondLst>
                                            <p:cond delay="0"/>
                                          </p:stCondLst>
                                        </p:cTn>
                                        <p:tgtEl>
                                          <p:spTgt spid="45059">
                                            <p:txEl>
                                              <p:pRg st="2" end="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1" nodeType="clickEffect">
                                  <p:stCondLst>
                                    <p:cond delay="0"/>
                                  </p:stCondLst>
                                  <p:childTnLst>
                                    <p:set>
                                      <p:cBhvr>
                                        <p:cTn id="50" dur="1" fill="hold">
                                          <p:stCondLst>
                                            <p:cond delay="0"/>
                                          </p:stCondLst>
                                        </p:cTn>
                                        <p:tgtEl>
                                          <p:spTgt spid="45059">
                                            <p:txEl>
                                              <p:pRg st="4" end="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1" nodeType="clickEffect">
                                  <p:stCondLst>
                                    <p:cond delay="0"/>
                                  </p:stCondLst>
                                  <p:childTnLst>
                                    <p:set>
                                      <p:cBhvr>
                                        <p:cTn id="54" dur="1" fill="hold">
                                          <p:stCondLst>
                                            <p:cond delay="0"/>
                                          </p:stCondLst>
                                        </p:cTn>
                                        <p:tgtEl>
                                          <p:spTgt spid="45059">
                                            <p:txEl>
                                              <p:pRg st="6" end="6"/>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1" nodeType="clickEffect">
                                  <p:stCondLst>
                                    <p:cond delay="0"/>
                                  </p:stCondLst>
                                  <p:childTnLst>
                                    <p:set>
                                      <p:cBhvr>
                                        <p:cTn id="58" dur="1" fill="hold">
                                          <p:stCondLst>
                                            <p:cond delay="0"/>
                                          </p:stCondLst>
                                        </p:cTn>
                                        <p:tgtEl>
                                          <p:spTgt spid="45059">
                                            <p:txEl>
                                              <p:pRg st="8" end="8"/>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1" nodeType="clickEffect">
                                  <p:stCondLst>
                                    <p:cond delay="0"/>
                                  </p:stCondLst>
                                  <p:childTnLst>
                                    <p:set>
                                      <p:cBhvr>
                                        <p:cTn id="62" dur="1" fill="hold">
                                          <p:stCondLst>
                                            <p:cond delay="0"/>
                                          </p:stCondLst>
                                        </p:cTn>
                                        <p:tgtEl>
                                          <p:spTgt spid="45059">
                                            <p:txEl>
                                              <p:pRg st="11" end="11"/>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2" nodeType="clickEffect">
                                  <p:stCondLst>
                                    <p:cond delay="0"/>
                                  </p:stCondLst>
                                  <p:childTnLst>
                                    <p:set>
                                      <p:cBhvr>
                                        <p:cTn id="66" dur="1" fill="hold">
                                          <p:stCondLst>
                                            <p:cond delay="0"/>
                                          </p:stCondLst>
                                        </p:cTn>
                                        <p:tgtEl>
                                          <p:spTgt spid="45059">
                                            <p:txEl>
                                              <p:pRg st="0" end="0"/>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2" nodeType="clickEffect">
                                  <p:stCondLst>
                                    <p:cond delay="0"/>
                                  </p:stCondLst>
                                  <p:childTnLst>
                                    <p:set>
                                      <p:cBhvr>
                                        <p:cTn id="70" dur="1" fill="hold">
                                          <p:stCondLst>
                                            <p:cond delay="0"/>
                                          </p:stCondLst>
                                        </p:cTn>
                                        <p:tgtEl>
                                          <p:spTgt spid="45059">
                                            <p:txEl>
                                              <p:pRg st="2" end="2"/>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2" nodeType="clickEffect">
                                  <p:stCondLst>
                                    <p:cond delay="0"/>
                                  </p:stCondLst>
                                  <p:childTnLst>
                                    <p:set>
                                      <p:cBhvr>
                                        <p:cTn id="74" dur="1" fill="hold">
                                          <p:stCondLst>
                                            <p:cond delay="0"/>
                                          </p:stCondLst>
                                        </p:cTn>
                                        <p:tgtEl>
                                          <p:spTgt spid="45059">
                                            <p:txEl>
                                              <p:pRg st="4" end="4"/>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2" nodeType="clickEffect">
                                  <p:stCondLst>
                                    <p:cond delay="0"/>
                                  </p:stCondLst>
                                  <p:childTnLst>
                                    <p:set>
                                      <p:cBhvr>
                                        <p:cTn id="78" dur="1" fill="hold">
                                          <p:stCondLst>
                                            <p:cond delay="0"/>
                                          </p:stCondLst>
                                        </p:cTn>
                                        <p:tgtEl>
                                          <p:spTgt spid="45059">
                                            <p:txEl>
                                              <p:pRg st="6" end="6"/>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2" nodeType="clickEffect">
                                  <p:stCondLst>
                                    <p:cond delay="0"/>
                                  </p:stCondLst>
                                  <p:childTnLst>
                                    <p:set>
                                      <p:cBhvr>
                                        <p:cTn id="82" dur="1" fill="hold">
                                          <p:stCondLst>
                                            <p:cond delay="0"/>
                                          </p:stCondLst>
                                        </p:cTn>
                                        <p:tgtEl>
                                          <p:spTgt spid="45059">
                                            <p:txEl>
                                              <p:pRg st="8" end="8"/>
                                            </p:txEl>
                                          </p:spTgt>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2" nodeType="clickEffect">
                                  <p:stCondLst>
                                    <p:cond delay="0"/>
                                  </p:stCondLst>
                                  <p:childTnLst>
                                    <p:set>
                                      <p:cBhvr>
                                        <p:cTn id="86" dur="1" fill="hold">
                                          <p:stCondLst>
                                            <p:cond delay="0"/>
                                          </p:stCondLst>
                                        </p:cTn>
                                        <p:tgtEl>
                                          <p:spTgt spid="45059">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p:bldP spid="45059" grpId="1" build="p"/>
      <p:bldP spid="45059" grpId="2"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rPr>
              <a:t>Novice Expert Practice</a:t>
            </a:r>
            <a:endParaRPr lang="en-US" b="1" dirty="0">
              <a:solidFill>
                <a:srgbClr val="0070C0"/>
              </a:solidFill>
            </a:endParaRPr>
          </a:p>
        </p:txBody>
      </p:sp>
      <p:sp>
        <p:nvSpPr>
          <p:cNvPr id="3" name="Content Placeholder 2"/>
          <p:cNvSpPr>
            <a:spLocks noGrp="1"/>
          </p:cNvSpPr>
          <p:nvPr>
            <p:ph idx="1"/>
          </p:nvPr>
        </p:nvSpPr>
        <p:spPr>
          <a:xfrm>
            <a:off x="457200" y="1417638"/>
            <a:ext cx="8229600" cy="4708525"/>
          </a:xfrm>
        </p:spPr>
        <p:txBody>
          <a:bodyPr>
            <a:normAutofit/>
          </a:bodyPr>
          <a:lstStyle/>
          <a:p>
            <a:r>
              <a:rPr lang="en-US" dirty="0" smtClean="0"/>
              <a:t>Read  Novice expert framework:  </a:t>
            </a:r>
            <a:r>
              <a:rPr lang="en-US" dirty="0"/>
              <a:t>D</a:t>
            </a:r>
            <a:r>
              <a:rPr lang="en-US" dirty="0" smtClean="0"/>
              <a:t>reyfus and </a:t>
            </a:r>
            <a:r>
              <a:rPr lang="en-US" dirty="0"/>
              <a:t>D</a:t>
            </a:r>
            <a:r>
              <a:rPr lang="en-US" dirty="0" smtClean="0"/>
              <a:t>reyfus model/Benner  in Carraccio paper in your Participant Book  </a:t>
            </a:r>
          </a:p>
          <a:p>
            <a:pPr marL="0" indent="0">
              <a:buNone/>
            </a:pPr>
            <a:r>
              <a:rPr lang="en-US" dirty="0" smtClean="0"/>
              <a:t>Consider:</a:t>
            </a:r>
          </a:p>
          <a:p>
            <a:pPr marL="342900" lvl="1" indent="-342900">
              <a:buFont typeface="Arial"/>
              <a:buChar char="•"/>
            </a:pPr>
            <a:r>
              <a:rPr lang="en-US" dirty="0" smtClean="0"/>
              <a:t>Do the practice descriptions match your experience?</a:t>
            </a:r>
          </a:p>
          <a:p>
            <a:r>
              <a:rPr lang="en-US" dirty="0" smtClean="0"/>
              <a:t>Discuss</a:t>
            </a:r>
          </a:p>
          <a:p>
            <a:pPr lvl="1"/>
            <a:r>
              <a:rPr lang="en-US" dirty="0" smtClean="0"/>
              <a:t>The match with your own practice</a:t>
            </a:r>
          </a:p>
          <a:p>
            <a:pPr marL="756000" lvl="1"/>
            <a:r>
              <a:rPr lang="en-US" dirty="0" smtClean="0"/>
              <a:t>Share examples of student/ supervisor           differences </a:t>
            </a:r>
          </a:p>
          <a:p>
            <a:pPr lvl="1"/>
            <a:endParaRPr lang="en-US" dirty="0" smtClean="0"/>
          </a:p>
          <a:p>
            <a:pPr lvl="1"/>
            <a:endParaRPr lang="en-US"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rPr>
              <a:t>Activity </a:t>
            </a:r>
            <a:endParaRPr lang="en-US" b="1" dirty="0">
              <a:solidFill>
                <a:srgbClr val="0070C0"/>
              </a:solidFill>
            </a:endParaRPr>
          </a:p>
        </p:txBody>
      </p:sp>
      <p:sp>
        <p:nvSpPr>
          <p:cNvPr id="3" name="Content Placeholder 2"/>
          <p:cNvSpPr>
            <a:spLocks noGrp="1"/>
          </p:cNvSpPr>
          <p:nvPr>
            <p:ph idx="1"/>
          </p:nvPr>
        </p:nvSpPr>
        <p:spPr/>
        <p:txBody>
          <a:bodyPr/>
          <a:lstStyle/>
          <a:p>
            <a:pPr marL="0" indent="0">
              <a:buNone/>
            </a:pPr>
            <a:r>
              <a:rPr lang="en-US" dirty="0" smtClean="0"/>
              <a:t>Discuss:</a:t>
            </a:r>
          </a:p>
          <a:p>
            <a:r>
              <a:rPr lang="en-US" dirty="0" smtClean="0"/>
              <a:t>How you developed your clinical expertise</a:t>
            </a:r>
          </a:p>
          <a:p>
            <a:r>
              <a:rPr lang="en-US" dirty="0" smtClean="0"/>
              <a:t>What helped? </a:t>
            </a:r>
          </a:p>
          <a:p>
            <a:r>
              <a:rPr lang="en-US" dirty="0" smtClean="0"/>
              <a:t>What has been hard?</a:t>
            </a:r>
          </a:p>
          <a:p>
            <a:r>
              <a:rPr lang="en-US" dirty="0" smtClean="0"/>
              <a:t>List on  flip chart for your group to share with others</a:t>
            </a:r>
          </a:p>
          <a:p>
            <a:pPr>
              <a:buNone/>
            </a:pPr>
            <a:r>
              <a:rPr lang="en-US" dirty="0" smtClean="0"/>
              <a:t>															</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229600" cy="1143000"/>
          </a:xfrm>
        </p:spPr>
        <p:txBody>
          <a:bodyPr>
            <a:normAutofit fontScale="90000"/>
          </a:bodyPr>
          <a:lstStyle/>
          <a:p>
            <a:r>
              <a:rPr lang="en-US" b="1" dirty="0" smtClean="0">
                <a:solidFill>
                  <a:srgbClr val="0070C0"/>
                </a:solidFill>
              </a:rPr>
              <a:t>What helped you to develop your professional expertise?</a:t>
            </a:r>
            <a:endParaRPr lang="en-US" b="1" dirty="0">
              <a:solidFill>
                <a:srgbClr val="0070C0"/>
              </a:solidFill>
            </a:endParaRPr>
          </a:p>
        </p:txBody>
      </p:sp>
      <p:sp>
        <p:nvSpPr>
          <p:cNvPr id="3" name="Content Placeholder 2"/>
          <p:cNvSpPr>
            <a:spLocks noGrp="1"/>
          </p:cNvSpPr>
          <p:nvPr>
            <p:ph idx="1"/>
          </p:nvPr>
        </p:nvSpPr>
        <p:spPr>
          <a:xfrm>
            <a:off x="457200" y="1772816"/>
            <a:ext cx="8229600" cy="4353347"/>
          </a:xfrm>
        </p:spPr>
        <p:txBody>
          <a:bodyPr/>
          <a:lstStyle/>
          <a:p>
            <a:r>
              <a:rPr lang="en-US" dirty="0" smtClean="0"/>
              <a:t>Share  your lists</a:t>
            </a:r>
          </a:p>
          <a:p>
            <a:endParaRPr lang="en-US" dirty="0"/>
          </a:p>
          <a:p>
            <a:endParaRPr lang="en-US" dirty="0" smtClean="0"/>
          </a:p>
          <a:p>
            <a:endParaRPr lang="en-US" dirty="0"/>
          </a:p>
          <a:p>
            <a:endParaRPr lang="en-US" dirty="0" smtClean="0"/>
          </a:p>
          <a:p>
            <a:r>
              <a:rPr lang="en-US" sz="4400" b="1" dirty="0" smtClean="0">
                <a:solidFill>
                  <a:srgbClr val="0070C0"/>
                </a:solidFill>
              </a:rPr>
              <a:t>What does theory tell us?</a:t>
            </a:r>
            <a:endParaRPr lang="en-US" sz="4400" b="1" dirty="0">
              <a:solidFill>
                <a:srgbClr val="0070C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320" y="404664"/>
            <a:ext cx="8229600" cy="1143000"/>
          </a:xfrm>
        </p:spPr>
        <p:txBody>
          <a:bodyPr>
            <a:normAutofit fontScale="90000"/>
          </a:bodyPr>
          <a:lstStyle/>
          <a:p>
            <a:r>
              <a:rPr lang="en-US" b="1" dirty="0" err="1">
                <a:solidFill>
                  <a:srgbClr val="0070C0"/>
                </a:solidFill>
              </a:rPr>
              <a:t>Schön’s</a:t>
            </a:r>
            <a:r>
              <a:rPr lang="en-US" b="1" dirty="0">
                <a:solidFill>
                  <a:srgbClr val="0070C0"/>
                </a:solidFill>
              </a:rPr>
              <a:t> Reflective Practice</a:t>
            </a:r>
            <a:r>
              <a:rPr lang="en-US" b="1" dirty="0" smtClean="0">
                <a:solidFill>
                  <a:srgbClr val="0070C0"/>
                </a:solidFill>
              </a:rPr>
              <a:t> </a:t>
            </a:r>
            <a:r>
              <a:rPr lang="en-US" sz="4800" dirty="0" smtClean="0"/>
              <a:t/>
            </a:r>
            <a:br>
              <a:rPr lang="en-US" sz="4800" dirty="0" smtClean="0"/>
            </a:br>
            <a:endParaRPr lang="en-US" dirty="0">
              <a:solidFill>
                <a:srgbClr val="0070C0"/>
              </a:solidFill>
            </a:endParaRPr>
          </a:p>
        </p:txBody>
      </p:sp>
      <p:sp>
        <p:nvSpPr>
          <p:cNvPr id="3" name="Rectangle 2"/>
          <p:cNvSpPr/>
          <p:nvPr/>
        </p:nvSpPr>
        <p:spPr>
          <a:xfrm>
            <a:off x="2262306" y="1772816"/>
            <a:ext cx="5190013" cy="4327338"/>
          </a:xfrm>
          <a:prstGeom prst="rect">
            <a:avLst/>
          </a:prstGeom>
        </p:spPr>
        <p:txBody>
          <a:bodyPr wrap="square">
            <a:spAutoFit/>
          </a:bodyPr>
          <a:lstStyle/>
          <a:p>
            <a:pPr marL="342900" lvl="0" indent="-342900" algn="ctr">
              <a:spcBef>
                <a:spcPct val="20000"/>
              </a:spcBef>
              <a:defRPr/>
            </a:pPr>
            <a:endParaRPr lang="en-US" sz="4000" dirty="0" smtClean="0"/>
          </a:p>
          <a:p>
            <a:pPr marL="342900" lvl="0" indent="-342900" algn="ctr">
              <a:spcBef>
                <a:spcPct val="20000"/>
              </a:spcBef>
              <a:defRPr/>
            </a:pPr>
            <a:endParaRPr lang="en-US" sz="4000" dirty="0" smtClean="0"/>
          </a:p>
          <a:p>
            <a:pPr marL="342900" lvl="0" indent="-342900" algn="ctr">
              <a:spcBef>
                <a:spcPct val="20000"/>
              </a:spcBef>
              <a:defRPr/>
            </a:pPr>
            <a:endParaRPr lang="en-US" sz="4000" dirty="0" smtClean="0"/>
          </a:p>
          <a:p>
            <a:pPr marL="342900" lvl="0" indent="-342900" algn="ctr">
              <a:spcBef>
                <a:spcPct val="20000"/>
              </a:spcBef>
              <a:defRPr/>
            </a:pPr>
            <a:endParaRPr lang="en-US" sz="4000" dirty="0" smtClean="0"/>
          </a:p>
          <a:p>
            <a:pPr marL="342900" lvl="0" indent="-342900" algn="ctr">
              <a:spcBef>
                <a:spcPct val="20000"/>
              </a:spcBef>
              <a:defRPr/>
            </a:pPr>
            <a:endParaRPr lang="en-US" sz="4000" dirty="0" smtClean="0"/>
          </a:p>
          <a:p>
            <a:pPr marL="342900" lvl="0" indent="-342900" algn="ctr">
              <a:spcBef>
                <a:spcPct val="20000"/>
              </a:spcBef>
              <a:defRPr/>
            </a:pPr>
            <a:endParaRPr lang="en-US" dirty="0"/>
          </a:p>
          <a:p>
            <a:pPr marL="342900" lvl="0" indent="-342900" algn="ctr">
              <a:spcBef>
                <a:spcPct val="20000"/>
              </a:spcBef>
              <a:defRPr/>
            </a:pPr>
            <a:endParaRPr lang="en-US" dirty="0"/>
          </a:p>
        </p:txBody>
      </p:sp>
      <p:sp>
        <p:nvSpPr>
          <p:cNvPr id="7" name="Down Arrow 6"/>
          <p:cNvSpPr/>
          <p:nvPr/>
        </p:nvSpPr>
        <p:spPr>
          <a:xfrm>
            <a:off x="1662489" y="1767952"/>
            <a:ext cx="216024" cy="2983761"/>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8" name="TextBox 7"/>
          <p:cNvSpPr txBox="1"/>
          <p:nvPr/>
        </p:nvSpPr>
        <p:spPr>
          <a:xfrm>
            <a:off x="2021104" y="1547664"/>
            <a:ext cx="5400600" cy="4862870"/>
          </a:xfrm>
          <a:prstGeom prst="rect">
            <a:avLst/>
          </a:prstGeom>
          <a:noFill/>
        </p:spPr>
        <p:txBody>
          <a:bodyPr wrap="square" rtlCol="0">
            <a:spAutoFit/>
          </a:bodyPr>
          <a:lstStyle/>
          <a:p>
            <a:pPr algn="ctr"/>
            <a:r>
              <a:rPr lang="en-AU" sz="3200" dirty="0"/>
              <a:t>Event/Experience </a:t>
            </a:r>
            <a:endParaRPr lang="en-AU" sz="3200" dirty="0" smtClean="0"/>
          </a:p>
          <a:p>
            <a:pPr algn="ctr"/>
            <a:endParaRPr lang="en-AU" sz="1200" dirty="0"/>
          </a:p>
          <a:p>
            <a:pPr algn="ctr"/>
            <a:r>
              <a:rPr lang="en-AU" sz="3200" dirty="0"/>
              <a:t>	</a:t>
            </a:r>
            <a:r>
              <a:rPr lang="en-AU" sz="3200" i="1" dirty="0" smtClean="0">
                <a:solidFill>
                  <a:srgbClr val="0070C0"/>
                </a:solidFill>
              </a:rPr>
              <a:t>Surprise</a:t>
            </a:r>
          </a:p>
          <a:p>
            <a:pPr algn="ctr"/>
            <a:endParaRPr lang="en-AU" sz="1400" i="1" dirty="0"/>
          </a:p>
          <a:p>
            <a:pPr algn="ctr"/>
            <a:r>
              <a:rPr lang="en-AU" sz="3200" dirty="0" smtClean="0"/>
              <a:t>Reflection–in-action</a:t>
            </a:r>
          </a:p>
          <a:p>
            <a:pPr algn="ctr"/>
            <a:endParaRPr lang="en-AU" sz="1200" dirty="0">
              <a:solidFill>
                <a:srgbClr val="0070C0"/>
              </a:solidFill>
            </a:endParaRPr>
          </a:p>
          <a:p>
            <a:pPr algn="ctr"/>
            <a:r>
              <a:rPr lang="en-AU" sz="3200" i="1" dirty="0" smtClean="0">
                <a:solidFill>
                  <a:srgbClr val="0070C0"/>
                </a:solidFill>
              </a:rPr>
              <a:t>Experimentation</a:t>
            </a:r>
          </a:p>
          <a:p>
            <a:pPr algn="ctr"/>
            <a:endParaRPr lang="en-AU" sz="1200" i="1" dirty="0"/>
          </a:p>
          <a:p>
            <a:pPr algn="ctr"/>
            <a:r>
              <a:rPr lang="en-AU" sz="3200" dirty="0" smtClean="0"/>
              <a:t>Reflection–on-action</a:t>
            </a:r>
          </a:p>
          <a:p>
            <a:pPr algn="ctr"/>
            <a:endParaRPr lang="en-AU" sz="3200" dirty="0" smtClean="0"/>
          </a:p>
          <a:p>
            <a:pPr algn="ctr"/>
            <a:r>
              <a:rPr lang="en-US" sz="2400" dirty="0"/>
              <a:t>Kaufman (2003)</a:t>
            </a:r>
          </a:p>
          <a:p>
            <a:pPr algn="ctr"/>
            <a:endParaRPr lang="en-AU" sz="4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8458200" cy="936104"/>
          </a:xfrm>
        </p:spPr>
        <p:txBody>
          <a:bodyPr>
            <a:normAutofit fontScale="90000"/>
          </a:bodyPr>
          <a:lstStyle/>
          <a:p>
            <a:r>
              <a:rPr lang="en-US" b="1" dirty="0" smtClean="0">
                <a:solidFill>
                  <a:srgbClr val="0070C0"/>
                </a:solidFill>
              </a:rPr>
              <a:t/>
            </a:r>
            <a:br>
              <a:rPr lang="en-US" b="1" dirty="0" smtClean="0">
                <a:solidFill>
                  <a:srgbClr val="0070C0"/>
                </a:solidFill>
              </a:rPr>
            </a:br>
            <a:r>
              <a:rPr lang="en-US" b="1" dirty="0" smtClean="0">
                <a:solidFill>
                  <a:srgbClr val="0070C0"/>
                </a:solidFill>
              </a:rPr>
              <a:t>Expertise in Clinical Reasoning </a:t>
            </a:r>
            <a:r>
              <a:rPr lang="en-US" dirty="0" smtClean="0"/>
              <a:t/>
            </a:r>
            <a:br>
              <a:rPr lang="en-US" dirty="0" smtClean="0"/>
            </a:br>
            <a:r>
              <a:rPr lang="en-US" dirty="0" smtClean="0"/>
              <a:t/>
            </a:r>
            <a:br>
              <a:rPr lang="en-US" dirty="0" smtClean="0"/>
            </a:br>
            <a:endParaRPr lang="en-US" dirty="0"/>
          </a:p>
        </p:txBody>
      </p:sp>
      <p:sp>
        <p:nvSpPr>
          <p:cNvPr id="3" name="Content Placeholder 2"/>
          <p:cNvSpPr>
            <a:spLocks noGrp="1"/>
          </p:cNvSpPr>
          <p:nvPr>
            <p:ph idx="1"/>
          </p:nvPr>
        </p:nvSpPr>
        <p:spPr>
          <a:xfrm>
            <a:off x="1187624" y="1556792"/>
            <a:ext cx="7355160" cy="4104456"/>
          </a:xfrm>
        </p:spPr>
        <p:txBody>
          <a:bodyPr>
            <a:normAutofit fontScale="92500" lnSpcReduction="10000"/>
          </a:bodyPr>
          <a:lstStyle/>
          <a:p>
            <a:pPr>
              <a:buNone/>
            </a:pPr>
            <a:r>
              <a:rPr lang="en-US" sz="3900" dirty="0" smtClean="0"/>
              <a:t>Based on:</a:t>
            </a:r>
          </a:p>
          <a:p>
            <a:r>
              <a:rPr lang="en-US" sz="3900" dirty="0" smtClean="0"/>
              <a:t>Experience</a:t>
            </a:r>
          </a:p>
          <a:p>
            <a:r>
              <a:rPr lang="en-US" sz="3900" dirty="0" smtClean="0"/>
              <a:t>Knowledge	(domain specific) </a:t>
            </a:r>
          </a:p>
          <a:p>
            <a:r>
              <a:rPr lang="en-US" sz="3900" dirty="0"/>
              <a:t>A</a:t>
            </a:r>
            <a:r>
              <a:rPr lang="en-US" sz="3900" dirty="0" smtClean="0"/>
              <a:t> patient focus</a:t>
            </a:r>
          </a:p>
          <a:p>
            <a:r>
              <a:rPr lang="en-US" sz="3900" dirty="0" smtClean="0"/>
              <a:t>Intuition</a:t>
            </a:r>
          </a:p>
          <a:p>
            <a:endParaRPr lang="en-US" dirty="0"/>
          </a:p>
          <a:p>
            <a:pPr marL="0" indent="0">
              <a:buNone/>
            </a:pPr>
            <a:r>
              <a:rPr lang="en-US" sz="2800" dirty="0" smtClean="0"/>
              <a:t>Banning (2008)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1812" y="381670"/>
            <a:ext cx="8229600" cy="1175122"/>
          </a:xfrm>
        </p:spPr>
        <p:txBody>
          <a:bodyPr>
            <a:normAutofit fontScale="90000"/>
          </a:bodyPr>
          <a:lstStyle/>
          <a:p>
            <a:r>
              <a:rPr lang="en-US" dirty="0" smtClean="0"/>
              <a:t> </a:t>
            </a:r>
            <a:r>
              <a:rPr lang="en-US" b="1" dirty="0" smtClean="0">
                <a:solidFill>
                  <a:srgbClr val="0070C0"/>
                </a:solidFill>
              </a:rPr>
              <a:t>Knowledge: 3 different types </a:t>
            </a:r>
            <a:r>
              <a:rPr lang="en-US" dirty="0" smtClean="0"/>
              <a:t/>
            </a:r>
            <a:br>
              <a:rPr lang="en-US" dirty="0" smtClean="0"/>
            </a:br>
            <a:r>
              <a:rPr lang="en-US" dirty="0" smtClean="0"/>
              <a:t> </a:t>
            </a:r>
            <a:endParaRPr lang="en-US" dirty="0"/>
          </a:p>
        </p:txBody>
      </p:sp>
      <p:sp>
        <p:nvSpPr>
          <p:cNvPr id="3" name="Content Placeholder 2"/>
          <p:cNvSpPr>
            <a:spLocks noGrp="1"/>
          </p:cNvSpPr>
          <p:nvPr>
            <p:ph idx="1"/>
          </p:nvPr>
        </p:nvSpPr>
        <p:spPr>
          <a:xfrm>
            <a:off x="457200" y="1447800"/>
            <a:ext cx="8229600" cy="4789512"/>
          </a:xfrm>
        </p:spPr>
        <p:txBody>
          <a:bodyPr>
            <a:normAutofit fontScale="92500" lnSpcReduction="10000"/>
          </a:bodyPr>
          <a:lstStyle/>
          <a:p>
            <a:pPr marL="514350" indent="-514350">
              <a:buFont typeface="+mj-lt"/>
              <a:buAutoNum type="arabicPeriod"/>
            </a:pPr>
            <a:r>
              <a:rPr lang="en-US" dirty="0" smtClean="0"/>
              <a:t>Knowing that - Theory</a:t>
            </a:r>
          </a:p>
          <a:p>
            <a:pPr>
              <a:buNone/>
            </a:pPr>
            <a:r>
              <a:rPr lang="en-US" dirty="0" smtClean="0"/>
              <a:t>							 -</a:t>
            </a:r>
            <a:r>
              <a:rPr lang="en-US" dirty="0"/>
              <a:t> </a:t>
            </a:r>
            <a:r>
              <a:rPr lang="en-US" dirty="0" smtClean="0"/>
              <a:t>Propositional knowledge</a:t>
            </a:r>
          </a:p>
          <a:p>
            <a:pPr>
              <a:buNone/>
            </a:pPr>
            <a:endParaRPr lang="en-US" dirty="0" smtClean="0"/>
          </a:p>
          <a:p>
            <a:pPr marL="514350" indent="-514350">
              <a:buAutoNum type="arabicPeriod" startAt="2"/>
            </a:pPr>
            <a:r>
              <a:rPr lang="en-US" dirty="0" smtClean="0"/>
              <a:t>Knowing how - Professional(craft) knowledge</a:t>
            </a:r>
          </a:p>
          <a:p>
            <a:pPr marL="514350" indent="-514350">
              <a:buNone/>
            </a:pPr>
            <a:r>
              <a:rPr lang="en-US" dirty="0" smtClean="0"/>
              <a:t>						 -</a:t>
            </a:r>
            <a:r>
              <a:rPr lang="en-US" dirty="0"/>
              <a:t> </a:t>
            </a:r>
            <a:r>
              <a:rPr lang="en-US" dirty="0" smtClean="0"/>
              <a:t>Technical skills</a:t>
            </a:r>
          </a:p>
          <a:p>
            <a:pPr marL="514350" indent="-514350">
              <a:buNone/>
            </a:pPr>
            <a:endParaRPr lang="en-US" dirty="0" smtClean="0"/>
          </a:p>
          <a:p>
            <a:pPr marL="514350" indent="-514350">
              <a:buNone/>
            </a:pPr>
            <a:r>
              <a:rPr lang="en-US" dirty="0" smtClean="0"/>
              <a:t>3. Knowing yourself - Personal knowledge </a:t>
            </a:r>
          </a:p>
          <a:p>
            <a:pPr marL="514350" indent="-514350">
              <a:buNone/>
            </a:pPr>
            <a:endParaRPr lang="en-US" dirty="0"/>
          </a:p>
          <a:p>
            <a:pPr marL="514350" indent="-514350">
              <a:buNone/>
            </a:pPr>
            <a:r>
              <a:rPr lang="en-US" sz="2600" dirty="0" smtClean="0"/>
              <a:t>Edwards, </a:t>
            </a:r>
            <a:r>
              <a:rPr lang="en-US" sz="2600" dirty="0"/>
              <a:t>Best &amp; </a:t>
            </a:r>
            <a:r>
              <a:rPr lang="en-US" sz="2600" dirty="0" smtClean="0"/>
              <a:t>Rose, </a:t>
            </a:r>
            <a:r>
              <a:rPr lang="en-US" sz="2600" dirty="0"/>
              <a:t>2005</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1812" y="274638"/>
            <a:ext cx="8229600" cy="1143000"/>
          </a:xfrm>
        </p:spPr>
        <p:txBody>
          <a:bodyPr>
            <a:normAutofit/>
          </a:bodyPr>
          <a:lstStyle/>
          <a:p>
            <a:r>
              <a:rPr lang="en-US" b="1" dirty="0" smtClean="0">
                <a:solidFill>
                  <a:srgbClr val="0070C0"/>
                </a:solidFill>
              </a:rPr>
              <a:t>Important elements</a:t>
            </a:r>
            <a:endParaRPr lang="en-US" b="1" dirty="0">
              <a:solidFill>
                <a:srgbClr val="0070C0"/>
              </a:solidFill>
            </a:endParaRPr>
          </a:p>
        </p:txBody>
      </p:sp>
      <p:sp>
        <p:nvSpPr>
          <p:cNvPr id="3" name="Content Placeholder 2"/>
          <p:cNvSpPr>
            <a:spLocks noGrp="1"/>
          </p:cNvSpPr>
          <p:nvPr>
            <p:ph idx="1"/>
          </p:nvPr>
        </p:nvSpPr>
        <p:spPr>
          <a:xfrm>
            <a:off x="385192" y="1417638"/>
            <a:ext cx="8229600" cy="4747666"/>
          </a:xfrm>
        </p:spPr>
        <p:txBody>
          <a:bodyPr/>
          <a:lstStyle/>
          <a:p>
            <a:r>
              <a:rPr lang="en-US" b="1" dirty="0" smtClean="0"/>
              <a:t>Role models</a:t>
            </a:r>
          </a:p>
          <a:p>
            <a:pPr lvl="1"/>
            <a:r>
              <a:rPr lang="en-US" dirty="0" smtClean="0"/>
              <a:t>Positive  as an ideal to strive for</a:t>
            </a:r>
          </a:p>
          <a:p>
            <a:pPr lvl="1"/>
            <a:r>
              <a:rPr lang="en-US" dirty="0" smtClean="0"/>
              <a:t>Negative as an incentive to do better!</a:t>
            </a:r>
          </a:p>
          <a:p>
            <a:r>
              <a:rPr lang="en-US" dirty="0" smtClean="0"/>
              <a:t> </a:t>
            </a:r>
            <a:r>
              <a:rPr lang="en-US" b="1" dirty="0" smtClean="0"/>
              <a:t>Making errors and correcting them</a:t>
            </a:r>
          </a:p>
          <a:p>
            <a:pPr lvl="1"/>
            <a:r>
              <a:rPr lang="en-US" dirty="0" smtClean="0"/>
              <a:t>Underlying tension between safe health care delivery and student learning</a:t>
            </a:r>
          </a:p>
          <a:p>
            <a:pPr lvl="1"/>
            <a:r>
              <a:rPr lang="en-US" dirty="0" smtClean="0"/>
              <a:t>Important to look for learner misconceptions in knowledge, analysis, clinical skills and provide feedback </a:t>
            </a:r>
            <a:r>
              <a:rPr lang="en-US" sz="2400" dirty="0" smtClean="0"/>
              <a:t>(McMillan, 2011)</a:t>
            </a:r>
            <a:endParaRPr lang="en-US" sz="24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1812" y="404664"/>
            <a:ext cx="8229600" cy="1676400"/>
          </a:xfrm>
        </p:spPr>
        <p:txBody>
          <a:bodyPr>
            <a:normAutofit fontScale="90000"/>
          </a:bodyPr>
          <a:lstStyle/>
          <a:p>
            <a:r>
              <a:rPr lang="en-US" dirty="0" smtClean="0"/>
              <a:t> </a:t>
            </a:r>
            <a:r>
              <a:rPr lang="en-US" b="1" dirty="0" smtClean="0">
                <a:solidFill>
                  <a:srgbClr val="0070C0"/>
                </a:solidFill>
              </a:rPr>
              <a:t>The importance of </a:t>
            </a:r>
            <a:r>
              <a:rPr lang="en-US" b="1" dirty="0">
                <a:solidFill>
                  <a:srgbClr val="0070C0"/>
                </a:solidFill>
              </a:rPr>
              <a:t>metacognition:</a:t>
            </a:r>
            <a:br>
              <a:rPr lang="en-US" b="1" dirty="0">
                <a:solidFill>
                  <a:srgbClr val="0070C0"/>
                </a:solidFill>
              </a:rPr>
            </a:br>
            <a:r>
              <a:rPr lang="en-US" b="1" dirty="0">
                <a:solidFill>
                  <a:srgbClr val="0070C0"/>
                </a:solidFill>
              </a:rPr>
              <a:t>Thinking about </a:t>
            </a:r>
            <a:r>
              <a:rPr lang="en-US" b="1" dirty="0" smtClean="0">
                <a:solidFill>
                  <a:srgbClr val="0070C0"/>
                </a:solidFill>
              </a:rPr>
              <a:t>thinking</a:t>
            </a:r>
            <a:r>
              <a:rPr lang="en-US" dirty="0" smtClean="0"/>
              <a:t/>
            </a:r>
            <a:br>
              <a:rPr lang="en-US" dirty="0" smtClean="0"/>
            </a:br>
            <a:endParaRPr lang="en-US" sz="2667" dirty="0"/>
          </a:p>
        </p:txBody>
      </p:sp>
      <p:sp>
        <p:nvSpPr>
          <p:cNvPr id="3" name="Content Placeholder 2"/>
          <p:cNvSpPr>
            <a:spLocks noGrp="1"/>
          </p:cNvSpPr>
          <p:nvPr>
            <p:ph idx="1"/>
          </p:nvPr>
        </p:nvSpPr>
        <p:spPr>
          <a:xfrm>
            <a:off x="1043608" y="1916832"/>
            <a:ext cx="7431780" cy="3816424"/>
          </a:xfrm>
        </p:spPr>
        <p:txBody>
          <a:bodyPr>
            <a:normAutofit lnSpcReduction="10000"/>
          </a:bodyPr>
          <a:lstStyle/>
          <a:p>
            <a:pPr>
              <a:buNone/>
            </a:pPr>
            <a:endParaRPr lang="en-US" dirty="0" smtClean="0"/>
          </a:p>
          <a:p>
            <a:r>
              <a:rPr lang="en-US" dirty="0" smtClean="0"/>
              <a:t>Higher order thinking</a:t>
            </a:r>
          </a:p>
          <a:p>
            <a:endParaRPr lang="en-US" dirty="0" smtClean="0"/>
          </a:p>
          <a:p>
            <a:r>
              <a:rPr lang="en-US" dirty="0" smtClean="0"/>
              <a:t>Clinical decision making</a:t>
            </a:r>
          </a:p>
          <a:p>
            <a:endParaRPr lang="en-US" dirty="0" smtClean="0"/>
          </a:p>
          <a:p>
            <a:endParaRPr lang="en-US" dirty="0"/>
          </a:p>
          <a:p>
            <a:pPr marL="0" indent="0">
              <a:buNone/>
            </a:pPr>
            <a:r>
              <a:rPr lang="en-US" sz="2400" dirty="0" smtClean="0"/>
              <a:t>Banning </a:t>
            </a:r>
            <a:r>
              <a:rPr lang="en-US" sz="2400" dirty="0"/>
              <a:t>(2008) </a:t>
            </a:r>
          </a:p>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8229600" cy="1143000"/>
          </a:xfrm>
        </p:spPr>
        <p:txBody>
          <a:bodyPr>
            <a:normAutofit fontScale="90000"/>
          </a:bodyPr>
          <a:lstStyle/>
          <a:p>
            <a:r>
              <a:rPr lang="en-US" b="1" dirty="0" smtClean="0">
                <a:solidFill>
                  <a:srgbClr val="0070C0"/>
                </a:solidFill>
              </a:rPr>
              <a:t>Clinical reasoning: different processes</a:t>
            </a:r>
            <a:r>
              <a:rPr lang="en-US" dirty="0" smtClean="0"/>
              <a:t/>
            </a:r>
            <a:br>
              <a:rPr lang="en-US" dirty="0" smtClean="0"/>
            </a:br>
            <a:endParaRPr lang="en-US" dirty="0"/>
          </a:p>
        </p:txBody>
      </p:sp>
      <p:sp>
        <p:nvSpPr>
          <p:cNvPr id="3" name="Text Placeholder 2"/>
          <p:cNvSpPr>
            <a:spLocks noGrp="1"/>
          </p:cNvSpPr>
          <p:nvPr>
            <p:ph type="body" idx="1"/>
          </p:nvPr>
        </p:nvSpPr>
        <p:spPr>
          <a:xfrm>
            <a:off x="827584" y="1535113"/>
            <a:ext cx="3669804" cy="639762"/>
          </a:xfrm>
        </p:spPr>
        <p:txBody>
          <a:bodyPr>
            <a:noAutofit/>
          </a:bodyPr>
          <a:lstStyle/>
          <a:p>
            <a:r>
              <a:rPr lang="en-US" sz="3600" dirty="0" smtClean="0"/>
              <a:t>Analytic </a:t>
            </a:r>
            <a:endParaRPr lang="en-US" sz="3600" dirty="0"/>
          </a:p>
        </p:txBody>
      </p:sp>
      <p:sp>
        <p:nvSpPr>
          <p:cNvPr id="4" name="Content Placeholder 3"/>
          <p:cNvSpPr>
            <a:spLocks noGrp="1"/>
          </p:cNvSpPr>
          <p:nvPr>
            <p:ph sz="half" idx="2"/>
          </p:nvPr>
        </p:nvSpPr>
        <p:spPr>
          <a:xfrm>
            <a:off x="683568" y="2174875"/>
            <a:ext cx="3672408" cy="3951287"/>
          </a:xfrm>
        </p:spPr>
        <p:txBody>
          <a:bodyPr>
            <a:normAutofit fontScale="92500" lnSpcReduction="20000"/>
          </a:bodyPr>
          <a:lstStyle/>
          <a:p>
            <a:pPr marL="0" indent="0">
              <a:buNone/>
            </a:pPr>
            <a:endParaRPr lang="en-US" dirty="0" smtClean="0"/>
          </a:p>
          <a:p>
            <a:pPr marL="0" indent="0">
              <a:buNone/>
            </a:pPr>
            <a:r>
              <a:rPr lang="en-US" sz="3500" dirty="0" err="1" smtClean="0"/>
              <a:t>Hypothetico</a:t>
            </a:r>
            <a:r>
              <a:rPr lang="en-US" sz="3500" dirty="0" smtClean="0"/>
              <a:t> </a:t>
            </a:r>
          </a:p>
          <a:p>
            <a:pPr marL="0" indent="0">
              <a:buNone/>
            </a:pPr>
            <a:r>
              <a:rPr lang="en-US" sz="3500" dirty="0" smtClean="0"/>
              <a:t>deductive </a:t>
            </a:r>
          </a:p>
          <a:p>
            <a:pPr marL="0" indent="0">
              <a:buNone/>
            </a:pPr>
            <a:r>
              <a:rPr lang="en-US" sz="3500" dirty="0" smtClean="0"/>
              <a:t>reasoning</a:t>
            </a:r>
          </a:p>
          <a:p>
            <a:endParaRPr lang="en-US" dirty="0"/>
          </a:p>
          <a:p>
            <a:endParaRPr lang="en-US" dirty="0" smtClean="0"/>
          </a:p>
          <a:p>
            <a:endParaRPr lang="en-US" dirty="0"/>
          </a:p>
          <a:p>
            <a:endParaRPr lang="en-US" dirty="0" smtClean="0"/>
          </a:p>
          <a:p>
            <a:endParaRPr lang="en-US" dirty="0"/>
          </a:p>
          <a:p>
            <a:pPr marL="0" indent="0">
              <a:buNone/>
            </a:pPr>
            <a:r>
              <a:rPr lang="en-US" sz="2600" dirty="0" smtClean="0"/>
              <a:t>Banning (2008)</a:t>
            </a:r>
            <a:endParaRPr lang="en-US" sz="2600" dirty="0"/>
          </a:p>
        </p:txBody>
      </p:sp>
      <p:sp>
        <p:nvSpPr>
          <p:cNvPr id="5" name="Text Placeholder 4"/>
          <p:cNvSpPr>
            <a:spLocks noGrp="1"/>
          </p:cNvSpPr>
          <p:nvPr>
            <p:ph type="body" sz="quarter" idx="3"/>
          </p:nvPr>
        </p:nvSpPr>
        <p:spPr/>
        <p:txBody>
          <a:bodyPr>
            <a:normAutofit lnSpcReduction="10000"/>
          </a:bodyPr>
          <a:lstStyle/>
          <a:p>
            <a:r>
              <a:rPr lang="en-US" dirty="0" smtClean="0"/>
              <a:t> </a:t>
            </a:r>
            <a:r>
              <a:rPr lang="en-US" sz="3600" dirty="0" smtClean="0"/>
              <a:t>Non</a:t>
            </a:r>
            <a:r>
              <a:rPr lang="en-US" sz="3200" dirty="0" smtClean="0"/>
              <a:t> </a:t>
            </a:r>
            <a:r>
              <a:rPr lang="en-US" sz="3600" dirty="0" smtClean="0"/>
              <a:t>analytic</a:t>
            </a:r>
            <a:endParaRPr lang="en-US" sz="3600" dirty="0"/>
          </a:p>
        </p:txBody>
      </p:sp>
      <p:sp>
        <p:nvSpPr>
          <p:cNvPr id="6" name="Content Placeholder 5"/>
          <p:cNvSpPr>
            <a:spLocks noGrp="1"/>
          </p:cNvSpPr>
          <p:nvPr>
            <p:ph sz="quarter" idx="4"/>
          </p:nvPr>
        </p:nvSpPr>
        <p:spPr>
          <a:xfrm>
            <a:off x="4637546" y="2492896"/>
            <a:ext cx="4041775" cy="3561260"/>
          </a:xfrm>
        </p:spPr>
        <p:txBody>
          <a:bodyPr>
            <a:normAutofit/>
          </a:bodyPr>
          <a:lstStyle/>
          <a:p>
            <a:pPr marL="0" indent="0">
              <a:buNone/>
            </a:pPr>
            <a:r>
              <a:rPr lang="en-US" sz="3200" dirty="0" smtClean="0"/>
              <a:t>Pattern recognition</a:t>
            </a:r>
            <a:endParaRPr lang="en-US" sz="32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0070C0"/>
                </a:solidFill>
              </a:rPr>
              <a:t>Experiential learning </a:t>
            </a:r>
            <a:br>
              <a:rPr lang="en-US" b="1" dirty="0" smtClean="0">
                <a:solidFill>
                  <a:srgbClr val="0070C0"/>
                </a:solidFill>
              </a:rPr>
            </a:br>
            <a:r>
              <a:rPr lang="en-US" dirty="0" smtClean="0">
                <a:solidFill>
                  <a:srgbClr val="0070C0"/>
                </a:solidFill>
              </a:rPr>
              <a:t>Search for meaning</a:t>
            </a:r>
            <a:endParaRPr lang="en-US" dirty="0">
              <a:solidFill>
                <a:srgbClr val="0070C0"/>
              </a:solidFill>
            </a:endParaRPr>
          </a:p>
        </p:txBody>
      </p:sp>
      <p:sp>
        <p:nvSpPr>
          <p:cNvPr id="3" name="Content Placeholder 2"/>
          <p:cNvSpPr>
            <a:spLocks noGrp="1"/>
          </p:cNvSpPr>
          <p:nvPr>
            <p:ph idx="1"/>
          </p:nvPr>
        </p:nvSpPr>
        <p:spPr/>
        <p:txBody>
          <a:bodyPr/>
          <a:lstStyle/>
          <a:p>
            <a:pPr marL="0" indent="0">
              <a:buNone/>
            </a:pPr>
            <a:r>
              <a:rPr lang="en-US" dirty="0" smtClean="0"/>
              <a:t>Constructivist view of learning  emphasises</a:t>
            </a:r>
            <a:r>
              <a:rPr lang="en-US" dirty="0"/>
              <a:t>:</a:t>
            </a:r>
            <a:endParaRPr lang="en-US" dirty="0" smtClean="0"/>
          </a:p>
          <a:p>
            <a:pPr marL="0" indent="0">
              <a:buNone/>
            </a:pPr>
            <a:r>
              <a:rPr lang="en-US" dirty="0" smtClean="0"/>
              <a:t>the importance of supporting the learner to develop (construct) new meaning from past experiences…</a:t>
            </a:r>
          </a:p>
          <a:p>
            <a:pPr marL="0" indent="0">
              <a:buNone/>
            </a:pPr>
            <a:r>
              <a:rPr lang="en-US" dirty="0" smtClean="0"/>
              <a:t>… by providing …</a:t>
            </a:r>
          </a:p>
          <a:p>
            <a:pPr marL="0" indent="0">
              <a:buNone/>
            </a:pPr>
            <a:r>
              <a:rPr lang="en-US" dirty="0" smtClean="0"/>
              <a:t>opportunities for active learning and reflection 											</a:t>
            </a:r>
          </a:p>
          <a:p>
            <a:pPr marL="0" indent="0">
              <a:buNone/>
            </a:pPr>
            <a:r>
              <a:rPr lang="en-US" sz="2400" dirty="0" smtClean="0"/>
              <a:t>McMillan (2011)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0070C0"/>
                </a:solidFill>
              </a:rPr>
              <a:t>Modelling (Thinking  aloud)  clinical reasoning</a:t>
            </a:r>
            <a:endParaRPr lang="en-US" b="1" dirty="0">
              <a:solidFill>
                <a:srgbClr val="0070C0"/>
              </a:solidFill>
            </a:endParaRPr>
          </a:p>
        </p:txBody>
      </p:sp>
      <p:sp>
        <p:nvSpPr>
          <p:cNvPr id="3" name="Content Placeholder 2"/>
          <p:cNvSpPr>
            <a:spLocks noGrp="1"/>
          </p:cNvSpPr>
          <p:nvPr>
            <p:ph idx="1"/>
          </p:nvPr>
        </p:nvSpPr>
        <p:spPr/>
        <p:txBody>
          <a:bodyPr>
            <a:normAutofit fontScale="92500"/>
          </a:bodyPr>
          <a:lstStyle/>
          <a:p>
            <a:r>
              <a:rPr lang="en-US" dirty="0" smtClean="0"/>
              <a:t>Important to tell students what you are thinking during a patient interaction and what you plan to do next…</a:t>
            </a:r>
          </a:p>
          <a:p>
            <a:pPr>
              <a:buNone/>
            </a:pPr>
            <a:r>
              <a:rPr lang="en-US" dirty="0" smtClean="0"/>
              <a:t> </a:t>
            </a:r>
          </a:p>
          <a:p>
            <a:r>
              <a:rPr lang="en-US" dirty="0" smtClean="0"/>
              <a:t>Talking out loud demonstrates thought processes and rationale for the types of questions that you  ask during a history or physical examination and for the diagnostic examination and the diagnostic hypotheses </a:t>
            </a:r>
            <a:r>
              <a:rPr lang="en-US" sz="2600" dirty="0" smtClean="0"/>
              <a:t>(Banning, 2008).  </a:t>
            </a:r>
          </a:p>
          <a:p>
            <a:pPr>
              <a:buNone/>
            </a:pPr>
            <a:endParaRPr lang="en-US"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0070C0"/>
                </a:solidFill>
              </a:rPr>
              <a:t>Think aloud approach</a:t>
            </a:r>
            <a:endParaRPr lang="en-US" b="1" dirty="0">
              <a:solidFill>
                <a:srgbClr val="0070C0"/>
              </a:solidFill>
            </a:endParaRPr>
          </a:p>
        </p:txBody>
      </p:sp>
      <p:sp>
        <p:nvSpPr>
          <p:cNvPr id="3" name="Content Placeholder 2"/>
          <p:cNvSpPr>
            <a:spLocks noGrp="1"/>
          </p:cNvSpPr>
          <p:nvPr>
            <p:ph idx="1"/>
          </p:nvPr>
        </p:nvSpPr>
        <p:spPr>
          <a:xfrm>
            <a:off x="457200" y="1417638"/>
            <a:ext cx="8229600" cy="4708525"/>
          </a:xfrm>
        </p:spPr>
        <p:txBody>
          <a:bodyPr>
            <a:normAutofit fontScale="92500" lnSpcReduction="10000"/>
          </a:bodyPr>
          <a:lstStyle/>
          <a:p>
            <a:pPr>
              <a:buNone/>
            </a:pPr>
            <a:r>
              <a:rPr lang="en-US" dirty="0" smtClean="0"/>
              <a:t>Can </a:t>
            </a:r>
            <a:r>
              <a:rPr lang="en-US" dirty="0"/>
              <a:t>be </a:t>
            </a:r>
            <a:r>
              <a:rPr lang="en-US" dirty="0" smtClean="0"/>
              <a:t>used to:</a:t>
            </a:r>
          </a:p>
          <a:p>
            <a:r>
              <a:rPr lang="en-US" dirty="0" smtClean="0"/>
              <a:t>Bridge </a:t>
            </a:r>
            <a:r>
              <a:rPr lang="en-US" dirty="0"/>
              <a:t>gaps in clinical experience</a:t>
            </a:r>
            <a:r>
              <a:rPr lang="en-US" dirty="0" smtClean="0"/>
              <a:t> </a:t>
            </a:r>
          </a:p>
          <a:p>
            <a:r>
              <a:rPr lang="en-US" dirty="0" smtClean="0"/>
              <a:t>Assist students </a:t>
            </a:r>
            <a:r>
              <a:rPr lang="en-US" dirty="0"/>
              <a:t>to comprehend and </a:t>
            </a:r>
            <a:r>
              <a:rPr lang="en-US" dirty="0" err="1"/>
              <a:t>utilise</a:t>
            </a:r>
            <a:r>
              <a:rPr lang="en-US" dirty="0"/>
              <a:t> </a:t>
            </a:r>
            <a:r>
              <a:rPr lang="en-US" dirty="0" smtClean="0"/>
              <a:t>clinical reasoning </a:t>
            </a:r>
            <a:r>
              <a:rPr lang="en-US" dirty="0"/>
              <a:t>strategies </a:t>
            </a:r>
            <a:r>
              <a:rPr lang="en-US" dirty="0" smtClean="0"/>
              <a:t>that</a:t>
            </a:r>
          </a:p>
          <a:p>
            <a:pPr lvl="1"/>
            <a:r>
              <a:rPr lang="en-US" dirty="0" smtClean="0"/>
              <a:t> connect multiple cues</a:t>
            </a:r>
          </a:p>
          <a:p>
            <a:pPr lvl="1"/>
            <a:r>
              <a:rPr lang="en-US" dirty="0" smtClean="0"/>
              <a:t>  develop a  hypothesis </a:t>
            </a:r>
          </a:p>
          <a:p>
            <a:pPr lvl="1"/>
            <a:r>
              <a:rPr lang="en-US" dirty="0" smtClean="0"/>
              <a:t> </a:t>
            </a:r>
            <a:r>
              <a:rPr lang="en-US" dirty="0"/>
              <a:t>use</a:t>
            </a:r>
            <a:r>
              <a:rPr lang="en-US" dirty="0" smtClean="0"/>
              <a:t> meaningful </a:t>
            </a:r>
            <a:r>
              <a:rPr lang="en-US" dirty="0"/>
              <a:t>and evidence based </a:t>
            </a:r>
            <a:r>
              <a:rPr lang="en-US" dirty="0" smtClean="0"/>
              <a:t>information-</a:t>
            </a:r>
          </a:p>
          <a:p>
            <a:r>
              <a:rPr lang="en-US" dirty="0" smtClean="0"/>
              <a:t>Influence and </a:t>
            </a:r>
            <a:r>
              <a:rPr lang="en-US" dirty="0"/>
              <a:t>predict patient-</a:t>
            </a:r>
            <a:r>
              <a:rPr lang="en-US" dirty="0" smtClean="0"/>
              <a:t>centred health </a:t>
            </a:r>
            <a:r>
              <a:rPr lang="en-US" dirty="0"/>
              <a:t>care outcomes. </a:t>
            </a:r>
            <a:endParaRPr lang="en-US" dirty="0" smtClean="0"/>
          </a:p>
          <a:p>
            <a:pPr marL="0" indent="0">
              <a:buNone/>
            </a:pPr>
            <a:r>
              <a:rPr lang="en-US" sz="2600" dirty="0" smtClean="0"/>
              <a:t>Banning (2008)</a:t>
            </a:r>
            <a:endParaRPr lang="en-US" sz="2600" dirty="0"/>
          </a:p>
          <a:p>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0070C0"/>
                </a:solidFill>
              </a:rPr>
              <a:t>Summary: Key points related to developing professional expertise</a:t>
            </a:r>
            <a:endParaRPr lang="en-US" b="1" dirty="0">
              <a:solidFill>
                <a:srgbClr val="0070C0"/>
              </a:solidFill>
            </a:endParaRPr>
          </a:p>
        </p:txBody>
      </p:sp>
      <p:sp>
        <p:nvSpPr>
          <p:cNvPr id="3" name="Content Placeholder 2"/>
          <p:cNvSpPr>
            <a:spLocks noGrp="1"/>
          </p:cNvSpPr>
          <p:nvPr>
            <p:ph idx="1"/>
          </p:nvPr>
        </p:nvSpPr>
        <p:spPr/>
        <p:txBody>
          <a:bodyPr>
            <a:normAutofit fontScale="92500" lnSpcReduction="20000"/>
          </a:bodyPr>
          <a:lstStyle/>
          <a:p>
            <a:r>
              <a:rPr lang="en-US" dirty="0" smtClean="0"/>
              <a:t>Experience and</a:t>
            </a:r>
          </a:p>
          <a:p>
            <a:pPr lvl="1"/>
            <a:r>
              <a:rPr lang="en-US" dirty="0" smtClean="0"/>
              <a:t>perhaps improving on errors</a:t>
            </a:r>
          </a:p>
          <a:p>
            <a:pPr lvl="1"/>
            <a:r>
              <a:rPr lang="en-US" dirty="0"/>
              <a:t>j</a:t>
            </a:r>
            <a:r>
              <a:rPr lang="en-US" dirty="0" smtClean="0"/>
              <a:t>ust having to “get it right!”</a:t>
            </a:r>
          </a:p>
          <a:p>
            <a:r>
              <a:rPr lang="en-US" dirty="0" smtClean="0"/>
              <a:t>Reflection</a:t>
            </a:r>
          </a:p>
          <a:p>
            <a:r>
              <a:rPr lang="en-US" dirty="0" smtClean="0"/>
              <a:t>Role models - watching others do it better OR not as good! </a:t>
            </a:r>
          </a:p>
          <a:p>
            <a:r>
              <a:rPr lang="en-US" dirty="0" smtClean="0"/>
              <a:t>Feedback from others workmates, peers, clients, family members supervisors</a:t>
            </a:r>
          </a:p>
          <a:p>
            <a:r>
              <a:rPr lang="en-US" dirty="0" smtClean="0"/>
              <a:t>Theory or practical courses</a:t>
            </a:r>
          </a:p>
          <a:p>
            <a:r>
              <a:rPr lang="en-US" dirty="0" smtClean="0"/>
              <a:t>Other?</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2582"/>
            <a:ext cx="8229600" cy="1143000"/>
          </a:xfrm>
        </p:spPr>
        <p:txBody>
          <a:bodyPr/>
          <a:lstStyle/>
          <a:p>
            <a:r>
              <a:rPr lang="en-US" b="1" dirty="0" smtClean="0">
                <a:solidFill>
                  <a:srgbClr val="0070C0"/>
                </a:solidFill>
              </a:rPr>
              <a:t>Remember </a:t>
            </a:r>
            <a:endParaRPr lang="en-US" b="1" dirty="0">
              <a:solidFill>
                <a:srgbClr val="0070C0"/>
              </a:solidFill>
            </a:endParaRPr>
          </a:p>
        </p:txBody>
      </p:sp>
      <p:sp>
        <p:nvSpPr>
          <p:cNvPr id="3" name="Content Placeholder 2"/>
          <p:cNvSpPr>
            <a:spLocks noGrp="1"/>
          </p:cNvSpPr>
          <p:nvPr>
            <p:ph idx="1"/>
          </p:nvPr>
        </p:nvSpPr>
        <p:spPr>
          <a:xfrm>
            <a:off x="457200" y="1395582"/>
            <a:ext cx="8435280" cy="4708525"/>
          </a:xfrm>
        </p:spPr>
        <p:txBody>
          <a:bodyPr>
            <a:noAutofit/>
          </a:bodyPr>
          <a:lstStyle/>
          <a:p>
            <a:pPr marL="514350" indent="-514350">
              <a:buFont typeface="+mj-lt"/>
              <a:buAutoNum type="arabicPeriod"/>
            </a:pPr>
            <a:r>
              <a:rPr lang="en-US" sz="2600" dirty="0" smtClean="0"/>
              <a:t>It takes practice …which takes time</a:t>
            </a:r>
          </a:p>
          <a:p>
            <a:pPr marL="514350" indent="-514350">
              <a:buFont typeface="+mj-lt"/>
              <a:buAutoNum type="arabicPeriod"/>
            </a:pPr>
            <a:r>
              <a:rPr lang="en-US" sz="2600" dirty="0" smtClean="0"/>
              <a:t>We need to have realistic expectations of our learners: we cannot expect them to do what we do</a:t>
            </a:r>
          </a:p>
          <a:p>
            <a:pPr marL="514350" indent="-514350">
              <a:buFont typeface="+mj-lt"/>
              <a:buAutoNum type="arabicPeriod"/>
            </a:pPr>
            <a:r>
              <a:rPr lang="en-US" sz="2600" dirty="0" smtClean="0"/>
              <a:t>Reflection is integral to learning and increasing competence</a:t>
            </a:r>
          </a:p>
          <a:p>
            <a:pPr marL="514350" indent="-514350">
              <a:buFont typeface="+mj-lt"/>
              <a:buAutoNum type="arabicPeriod"/>
            </a:pPr>
            <a:r>
              <a:rPr lang="en-US" sz="2600" dirty="0" smtClean="0"/>
              <a:t>Thinking about what went well and more importantly what didn’t!  (i.e. our mistakes) improves practice</a:t>
            </a:r>
          </a:p>
          <a:p>
            <a:pPr marL="514350" indent="-514350">
              <a:buFont typeface="+mj-lt"/>
              <a:buAutoNum type="arabicPeriod"/>
            </a:pPr>
            <a:r>
              <a:rPr lang="en-US" sz="2600" dirty="0" smtClean="0"/>
              <a:t>We gradually becoming more aware of what is needed</a:t>
            </a:r>
          </a:p>
          <a:p>
            <a:pPr marL="514350" indent="-514350">
              <a:buFont typeface="+mj-lt"/>
              <a:buAutoNum type="arabicPeriod"/>
            </a:pPr>
            <a:r>
              <a:rPr lang="en-US" sz="2600" dirty="0" smtClean="0"/>
              <a:t>Confidence in practice develops from success and feedback on performance</a:t>
            </a:r>
            <a:endParaRPr lang="en-US" sz="26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229600" cy="883568"/>
          </a:xfrm>
        </p:spPr>
        <p:txBody>
          <a:bodyPr>
            <a:normAutofit fontScale="90000"/>
          </a:bodyPr>
          <a:lstStyle/>
          <a:p>
            <a:r>
              <a:rPr lang="en-US" b="1" dirty="0" smtClean="0">
                <a:solidFill>
                  <a:srgbClr val="0070C0"/>
                </a:solidFill>
              </a:rPr>
              <a:t>Guiding Principles for Teaching</a:t>
            </a:r>
            <a:r>
              <a:rPr lang="en-US" dirty="0" smtClean="0"/>
              <a:t> </a:t>
            </a:r>
            <a:br>
              <a:rPr lang="en-US" dirty="0" smtClean="0"/>
            </a:br>
            <a:endParaRPr lang="en-US" dirty="0"/>
          </a:p>
        </p:txBody>
      </p:sp>
      <p:sp>
        <p:nvSpPr>
          <p:cNvPr id="3" name="Content Placeholder 2"/>
          <p:cNvSpPr>
            <a:spLocks noGrp="1"/>
          </p:cNvSpPr>
          <p:nvPr>
            <p:ph idx="1"/>
          </p:nvPr>
        </p:nvSpPr>
        <p:spPr>
          <a:xfrm>
            <a:off x="457200" y="1052736"/>
            <a:ext cx="8229600" cy="5184576"/>
          </a:xfrm>
        </p:spPr>
        <p:txBody>
          <a:bodyPr>
            <a:normAutofit fontScale="92500" lnSpcReduction="20000"/>
          </a:bodyPr>
          <a:lstStyle/>
          <a:p>
            <a:pPr marL="514350" indent="-514350">
              <a:buFont typeface="+mj-lt"/>
              <a:buAutoNum type="arabicPeriod"/>
            </a:pPr>
            <a:r>
              <a:rPr lang="en-US" dirty="0" smtClean="0"/>
              <a:t>Actively involve the learner</a:t>
            </a:r>
          </a:p>
          <a:p>
            <a:pPr marL="514350" indent="-514350">
              <a:buFont typeface="+mj-lt"/>
              <a:buAutoNum type="arabicPeriod"/>
            </a:pPr>
            <a:r>
              <a:rPr lang="en-US" dirty="0" smtClean="0"/>
              <a:t>Relate learning to understanding and solving real life problems</a:t>
            </a:r>
          </a:p>
          <a:p>
            <a:pPr marL="514350" indent="-514350">
              <a:buFont typeface="+mj-lt"/>
              <a:buAutoNum type="arabicPeriod"/>
            </a:pPr>
            <a:r>
              <a:rPr lang="en-US" dirty="0" smtClean="0"/>
              <a:t>Build on the current knowledge and skills of the student </a:t>
            </a:r>
          </a:p>
          <a:p>
            <a:pPr marL="514350" indent="-514350">
              <a:buFont typeface="+mj-lt"/>
              <a:buAutoNum type="arabicPeriod"/>
            </a:pPr>
            <a:r>
              <a:rPr lang="en-US" dirty="0" smtClean="0"/>
              <a:t>Include opportunities for self direction</a:t>
            </a:r>
          </a:p>
          <a:p>
            <a:pPr marL="514350" indent="-514350">
              <a:buFont typeface="+mj-lt"/>
              <a:buAutoNum type="arabicPeriod"/>
            </a:pPr>
            <a:r>
              <a:rPr lang="en-US" dirty="0" smtClean="0"/>
              <a:t>Provide constructive feedback and encourage self assessment and feedback from peers</a:t>
            </a:r>
          </a:p>
          <a:p>
            <a:pPr marL="514350" indent="-514350">
              <a:buFont typeface="+mj-lt"/>
              <a:buAutoNum type="arabicPeriod"/>
            </a:pPr>
            <a:r>
              <a:rPr lang="en-US" dirty="0" smtClean="0"/>
              <a:t>Encourage reflection</a:t>
            </a:r>
          </a:p>
          <a:p>
            <a:pPr marL="514350" indent="-514350">
              <a:buFont typeface="+mj-lt"/>
              <a:buAutoNum type="arabicPeriod"/>
            </a:pPr>
            <a:r>
              <a:rPr lang="en-US" dirty="0" smtClean="0"/>
              <a:t>Be a good role model </a:t>
            </a:r>
          </a:p>
          <a:p>
            <a:pPr marL="514350" indent="-514350">
              <a:buFont typeface="+mj-lt"/>
              <a:buAutoNum type="arabicPeriod"/>
            </a:pPr>
            <a:endParaRPr lang="en-US" dirty="0"/>
          </a:p>
          <a:p>
            <a:pPr marL="0" indent="0">
              <a:buNone/>
            </a:pPr>
            <a:r>
              <a:rPr lang="en-US" sz="2800" dirty="0" smtClean="0"/>
              <a:t>Adapted </a:t>
            </a:r>
            <a:r>
              <a:rPr lang="en-US" sz="2800" dirty="0"/>
              <a:t>from Kaufman (2003)</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0070C0"/>
                </a:solidFill>
              </a:rPr>
              <a:t>This introductory session combines:</a:t>
            </a:r>
            <a:endParaRPr lang="en-US" b="1" dirty="0">
              <a:solidFill>
                <a:srgbClr val="0070C0"/>
              </a:solidFill>
            </a:endParaRPr>
          </a:p>
        </p:txBody>
      </p:sp>
      <p:sp>
        <p:nvSpPr>
          <p:cNvPr id="3" name="Content Placeholder 2"/>
          <p:cNvSpPr>
            <a:spLocks noGrp="1"/>
          </p:cNvSpPr>
          <p:nvPr>
            <p:ph idx="1"/>
          </p:nvPr>
        </p:nvSpPr>
        <p:spPr>
          <a:xfrm>
            <a:off x="435728" y="1422502"/>
            <a:ext cx="8456751" cy="4814810"/>
          </a:xfrm>
        </p:spPr>
        <p:txBody>
          <a:bodyPr>
            <a:normAutofit lnSpcReduction="10000"/>
          </a:bodyPr>
          <a:lstStyle/>
          <a:p>
            <a:r>
              <a:rPr lang="en-US" dirty="0" smtClean="0"/>
              <a:t>Your experience in your chosen profession and developed clinical competence</a:t>
            </a:r>
          </a:p>
          <a:p>
            <a:pPr>
              <a:buNone/>
            </a:pPr>
            <a:r>
              <a:rPr lang="en-US" dirty="0" smtClean="0"/>
              <a:t>									with </a:t>
            </a:r>
          </a:p>
          <a:p>
            <a:r>
              <a:rPr lang="en-US" dirty="0" smtClean="0"/>
              <a:t>An introduction to  some of the literature to highlight key learning concepts</a:t>
            </a:r>
          </a:p>
          <a:p>
            <a:endParaRPr lang="en-US" dirty="0" smtClean="0"/>
          </a:p>
          <a:p>
            <a:pPr>
              <a:buNone/>
            </a:pPr>
            <a:r>
              <a:rPr lang="en-US" dirty="0" smtClean="0">
                <a:solidFill>
                  <a:srgbClr val="0070C0"/>
                </a:solidFill>
              </a:rPr>
              <a:t>As a basis for:</a:t>
            </a:r>
          </a:p>
          <a:p>
            <a:pPr>
              <a:buNone/>
            </a:pPr>
            <a:r>
              <a:rPr lang="en-US" dirty="0" smtClean="0"/>
              <a:t>Encouraging your learning about helping others learn in the clinical environment   </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a:t>
            </a:r>
            <a:r>
              <a:rPr lang="en-US" b="1" dirty="0" smtClean="0">
                <a:solidFill>
                  <a:srgbClr val="0070C0"/>
                </a:solidFill>
              </a:rPr>
              <a:t>GRACE Course Participant Booklet</a:t>
            </a:r>
            <a:endParaRPr lang="en-US" b="1" dirty="0">
              <a:solidFill>
                <a:srgbClr val="0070C0"/>
              </a:solidFill>
            </a:endParaRPr>
          </a:p>
        </p:txBody>
      </p:sp>
      <p:sp>
        <p:nvSpPr>
          <p:cNvPr id="3" name="Content Placeholder 2"/>
          <p:cNvSpPr>
            <a:spLocks noGrp="1"/>
          </p:cNvSpPr>
          <p:nvPr>
            <p:ph idx="1"/>
          </p:nvPr>
        </p:nvSpPr>
        <p:spPr>
          <a:xfrm>
            <a:off x="474873" y="1417638"/>
            <a:ext cx="8229600" cy="4747666"/>
          </a:xfrm>
        </p:spPr>
        <p:txBody>
          <a:bodyPr>
            <a:normAutofit lnSpcReduction="10000"/>
          </a:bodyPr>
          <a:lstStyle/>
          <a:p>
            <a:pPr>
              <a:buNone/>
            </a:pPr>
            <a:r>
              <a:rPr lang="en-US" dirty="0" smtClean="0"/>
              <a:t> This resource contains:</a:t>
            </a:r>
          </a:p>
          <a:p>
            <a:pPr marL="514350" indent="-514350">
              <a:buAutoNum type="arabicPeriod"/>
            </a:pPr>
            <a:r>
              <a:rPr lang="en-US" dirty="0" smtClean="0"/>
              <a:t>Activities</a:t>
            </a:r>
          </a:p>
          <a:p>
            <a:pPr marL="514350" indent="-514350">
              <a:buFont typeface="+mj-lt"/>
              <a:buAutoNum type="arabicPeriod"/>
            </a:pPr>
            <a:r>
              <a:rPr lang="en-US" dirty="0" smtClean="0"/>
              <a:t>Literature</a:t>
            </a:r>
          </a:p>
          <a:p>
            <a:pPr marL="914400" lvl="1" indent="-514350"/>
            <a:r>
              <a:rPr lang="en-US" dirty="0" smtClean="0"/>
              <a:t>Summaries of key concepts</a:t>
            </a:r>
          </a:p>
          <a:p>
            <a:pPr marL="914400" lvl="1" indent="-514350"/>
            <a:r>
              <a:rPr lang="en-US" dirty="0" smtClean="0"/>
              <a:t>Selected recent journal articles</a:t>
            </a:r>
          </a:p>
          <a:p>
            <a:pPr marL="914400" lvl="1" indent="-514350"/>
            <a:r>
              <a:rPr lang="en-US" dirty="0" smtClean="0"/>
              <a:t>Additional References</a:t>
            </a:r>
          </a:p>
          <a:p>
            <a:pPr>
              <a:buNone/>
            </a:pPr>
            <a:r>
              <a:rPr lang="en-US" dirty="0" smtClean="0"/>
              <a:t>3.  Space for your reflection on the activities </a:t>
            </a:r>
          </a:p>
          <a:p>
            <a:pPr marL="514350" indent="-514350">
              <a:buNone/>
            </a:pPr>
            <a:r>
              <a:rPr lang="en-US" dirty="0" smtClean="0"/>
              <a:t> 	to assist your learning …. and the implications for your future practice </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80"/>
            <a:ext cx="8229600" cy="1630362"/>
          </a:xfrm>
        </p:spPr>
        <p:txBody>
          <a:bodyPr>
            <a:normAutofit fontScale="90000"/>
          </a:bodyPr>
          <a:lstStyle/>
          <a:p>
            <a:r>
              <a:rPr lang="en-US" b="1" dirty="0" smtClean="0">
                <a:solidFill>
                  <a:srgbClr val="0070C0"/>
                </a:solidFill>
              </a:rPr>
              <a:t>Experience and reflection on that experience changes us and our practice</a:t>
            </a:r>
            <a:r>
              <a:rPr lang="en-US" dirty="0" smtClean="0"/>
              <a:t/>
            </a:r>
            <a:br>
              <a:rPr lang="en-US" dirty="0" smtClean="0"/>
            </a:br>
            <a:endParaRPr lang="en-US" dirty="0"/>
          </a:p>
        </p:txBody>
      </p:sp>
      <p:sp>
        <p:nvSpPr>
          <p:cNvPr id="3" name="Content Placeholder 2"/>
          <p:cNvSpPr>
            <a:spLocks noGrp="1"/>
          </p:cNvSpPr>
          <p:nvPr>
            <p:ph idx="1"/>
          </p:nvPr>
        </p:nvSpPr>
        <p:spPr>
          <a:xfrm>
            <a:off x="323528" y="2060848"/>
            <a:ext cx="8640960" cy="4065315"/>
          </a:xfrm>
        </p:spPr>
        <p:txBody>
          <a:bodyPr>
            <a:normAutofit/>
          </a:bodyPr>
          <a:lstStyle/>
          <a:p>
            <a:pPr>
              <a:buNone/>
            </a:pPr>
            <a:r>
              <a:rPr lang="en-US" dirty="0" smtClean="0"/>
              <a:t> It changes:</a:t>
            </a:r>
          </a:p>
          <a:p>
            <a:r>
              <a:rPr lang="en-US" dirty="0" smtClean="0"/>
              <a:t>	Perceptions of the task</a:t>
            </a:r>
          </a:p>
          <a:p>
            <a:r>
              <a:rPr lang="en-US" dirty="0" smtClean="0"/>
              <a:t>	Perceptual abilities</a:t>
            </a:r>
          </a:p>
          <a:p>
            <a:r>
              <a:rPr lang="en-US" dirty="0" smtClean="0"/>
              <a:t>	Knowledge base</a:t>
            </a:r>
          </a:p>
          <a:p>
            <a:r>
              <a:rPr lang="en-US" dirty="0" smtClean="0"/>
              <a:t>	Cognitive processes</a:t>
            </a:r>
          </a:p>
          <a:p>
            <a:r>
              <a:rPr lang="en-US" dirty="0" smtClean="0"/>
              <a:t> 	Attitudes and motivation to learning and the task </a:t>
            </a:r>
          </a:p>
          <a:p>
            <a:pPr>
              <a:buNone/>
            </a:pP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rPr>
              <a:t>Your clinical experience</a:t>
            </a:r>
            <a:endParaRPr lang="en-US" b="1" dirty="0">
              <a:solidFill>
                <a:srgbClr val="0070C0"/>
              </a:solidFill>
            </a:endParaRPr>
          </a:p>
        </p:txBody>
      </p:sp>
      <p:sp>
        <p:nvSpPr>
          <p:cNvPr id="3" name="Content Placeholder 2"/>
          <p:cNvSpPr>
            <a:spLocks noGrp="1"/>
          </p:cNvSpPr>
          <p:nvPr>
            <p:ph idx="1"/>
          </p:nvPr>
        </p:nvSpPr>
        <p:spPr>
          <a:xfrm>
            <a:off x="323528" y="1417638"/>
            <a:ext cx="8496944" cy="4708525"/>
          </a:xfrm>
        </p:spPr>
        <p:txBody>
          <a:bodyPr>
            <a:normAutofit/>
          </a:bodyPr>
          <a:lstStyle/>
          <a:p>
            <a:r>
              <a:rPr lang="en-US" dirty="0" smtClean="0"/>
              <a:t>Activity: Form a line around the room ranking the number of years of practice in your current profession</a:t>
            </a:r>
          </a:p>
          <a:p>
            <a:r>
              <a:rPr lang="en-US" dirty="0" smtClean="0"/>
              <a:t>At one end are those with the least experience (less than two years)</a:t>
            </a:r>
          </a:p>
          <a:p>
            <a:r>
              <a:rPr lang="en-US" dirty="0" smtClean="0"/>
              <a:t>At the other are the most experienced </a:t>
            </a:r>
          </a:p>
          <a:p>
            <a:pPr marL="0" indent="0">
              <a:buNone/>
            </a:pPr>
            <a:r>
              <a:rPr lang="en-US" dirty="0"/>
              <a:t>	</a:t>
            </a:r>
            <a:r>
              <a:rPr lang="en-US" dirty="0" smtClean="0"/>
              <a:t>(possibly over 30 years)</a:t>
            </a:r>
          </a:p>
          <a:p>
            <a:r>
              <a:rPr lang="en-US" dirty="0" smtClean="0"/>
              <a:t>Chat to others to find out where you fit</a:t>
            </a:r>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2429" y="188640"/>
            <a:ext cx="8229600" cy="1143000"/>
          </a:xfrm>
        </p:spPr>
        <p:txBody>
          <a:bodyPr/>
          <a:lstStyle/>
          <a:p>
            <a:r>
              <a:rPr lang="en-US" b="1" dirty="0" smtClean="0">
                <a:solidFill>
                  <a:srgbClr val="0070C0"/>
                </a:solidFill>
              </a:rPr>
              <a:t>Group together with others</a:t>
            </a:r>
            <a:endParaRPr lang="en-US" b="1" dirty="0">
              <a:solidFill>
                <a:srgbClr val="0070C0"/>
              </a:solidFill>
            </a:endParaRPr>
          </a:p>
        </p:txBody>
      </p:sp>
      <p:sp>
        <p:nvSpPr>
          <p:cNvPr id="3" name="Content Placeholder 2"/>
          <p:cNvSpPr>
            <a:spLocks noGrp="1"/>
          </p:cNvSpPr>
          <p:nvPr>
            <p:ph idx="1"/>
          </p:nvPr>
        </p:nvSpPr>
        <p:spPr>
          <a:xfrm>
            <a:off x="971600" y="1268760"/>
            <a:ext cx="7571184" cy="4824536"/>
          </a:xfrm>
        </p:spPr>
        <p:txBody>
          <a:bodyPr>
            <a:normAutofit lnSpcReduction="10000"/>
          </a:bodyPr>
          <a:lstStyle/>
          <a:p>
            <a:pPr marL="0" indent="0">
              <a:buNone/>
            </a:pPr>
            <a:r>
              <a:rPr lang="en-US" sz="3600" dirty="0" smtClean="0"/>
              <a:t>For Example:</a:t>
            </a:r>
          </a:p>
          <a:p>
            <a:r>
              <a:rPr lang="en-US" sz="3600" dirty="0" smtClean="0"/>
              <a:t>Less than 2 years</a:t>
            </a:r>
          </a:p>
          <a:p>
            <a:r>
              <a:rPr lang="en-US" sz="3600" dirty="0" smtClean="0"/>
              <a:t>3 - 4 years</a:t>
            </a:r>
          </a:p>
          <a:p>
            <a:r>
              <a:rPr lang="en-US" sz="3600" dirty="0" smtClean="0"/>
              <a:t>5 - 9 years </a:t>
            </a:r>
          </a:p>
          <a:p>
            <a:r>
              <a:rPr lang="en-US" sz="3600" dirty="0" smtClean="0"/>
              <a:t>10 - 14 years</a:t>
            </a:r>
          </a:p>
          <a:p>
            <a:r>
              <a:rPr lang="en-US" sz="3600" dirty="0" smtClean="0"/>
              <a:t>More than 15 years </a:t>
            </a:r>
          </a:p>
          <a:p>
            <a:endParaRPr lang="en-US" sz="3600" dirty="0" smtClean="0"/>
          </a:p>
          <a:p>
            <a:r>
              <a:rPr lang="en-US" sz="3600" b="1" dirty="0">
                <a:solidFill>
                  <a:srgbClr val="0070C0"/>
                </a:solidFill>
              </a:rPr>
              <a:t>Why group this way?</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9827"/>
            <a:ext cx="8229600" cy="1143000"/>
          </a:xfrm>
        </p:spPr>
        <p:txBody>
          <a:bodyPr>
            <a:normAutofit fontScale="90000"/>
          </a:bodyPr>
          <a:lstStyle/>
          <a:p>
            <a:r>
              <a:rPr lang="en-US" b="1" dirty="0" smtClean="0">
                <a:solidFill>
                  <a:srgbClr val="0070C0"/>
                </a:solidFill>
              </a:rPr>
              <a:t>Novice Expert Stage Development</a:t>
            </a:r>
            <a:r>
              <a:rPr lang="en-US" dirty="0" smtClean="0"/>
              <a:t/>
            </a:r>
            <a:br>
              <a:rPr lang="en-US" dirty="0" smtClean="0"/>
            </a:br>
            <a:endParaRPr lang="en-US" dirty="0"/>
          </a:p>
        </p:txBody>
      </p:sp>
      <p:sp>
        <p:nvSpPr>
          <p:cNvPr id="3" name="Content Placeholder 2"/>
          <p:cNvSpPr>
            <a:spLocks noGrp="1"/>
          </p:cNvSpPr>
          <p:nvPr>
            <p:ph idx="1"/>
          </p:nvPr>
        </p:nvSpPr>
        <p:spPr>
          <a:xfrm>
            <a:off x="448800" y="1412776"/>
            <a:ext cx="8229600" cy="5127394"/>
          </a:xfrm>
        </p:spPr>
        <p:txBody>
          <a:bodyPr/>
          <a:lstStyle/>
          <a:p>
            <a:pPr>
              <a:buNone/>
            </a:pPr>
            <a:r>
              <a:rPr lang="en-US" sz="3600" dirty="0" smtClean="0"/>
              <a:t>Based on research from a range of groups and professions: </a:t>
            </a:r>
          </a:p>
          <a:p>
            <a:r>
              <a:rPr lang="en-US" sz="3600" dirty="0" smtClean="0"/>
              <a:t>Dreyfus and Dreyfus - Chess players, airline pilots</a:t>
            </a:r>
          </a:p>
          <a:p>
            <a:r>
              <a:rPr lang="en-US" sz="3600" dirty="0" smtClean="0"/>
              <a:t>Benner - Nursing</a:t>
            </a:r>
          </a:p>
          <a:p>
            <a:r>
              <a:rPr lang="en-US" sz="3600" dirty="0" smtClean="0"/>
              <a:t>Carraccio et al – Physicians (doctors)</a:t>
            </a:r>
          </a:p>
          <a:p>
            <a:pPr marL="514350" indent="-514350">
              <a:buNone/>
            </a:pPr>
            <a:endParaRPr lang="en-US" sz="2400" dirty="0" smtClean="0"/>
          </a:p>
          <a:p>
            <a:pPr marL="514350" indent="-514350">
              <a:buNone/>
            </a:pPr>
            <a:r>
              <a:rPr lang="en-US" sz="2400" dirty="0" smtClean="0"/>
              <a:t>Carraccio </a:t>
            </a:r>
            <a:r>
              <a:rPr lang="en-US" sz="2400" dirty="0"/>
              <a:t>et al. (2008)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323528" y="274638"/>
            <a:ext cx="8363272" cy="1143000"/>
          </a:xfrm>
        </p:spPr>
        <p:txBody>
          <a:bodyPr>
            <a:normAutofit fontScale="90000"/>
          </a:bodyPr>
          <a:lstStyle/>
          <a:p>
            <a:r>
              <a:rPr lang="en-US" b="1" dirty="0" smtClean="0">
                <a:solidFill>
                  <a:srgbClr val="0070C0"/>
                </a:solidFill>
                <a:ea typeface="ＭＳ Ｐゴシック" pitchFamily="-106" charset="-128"/>
                <a:cs typeface="ＭＳ Ｐゴシック" pitchFamily="-106" charset="-128"/>
              </a:rPr>
              <a:t>Experience over time changes practice</a:t>
            </a:r>
          </a:p>
        </p:txBody>
      </p:sp>
      <p:sp>
        <p:nvSpPr>
          <p:cNvPr id="25603" name="Content Placeholder 2"/>
          <p:cNvSpPr>
            <a:spLocks noGrp="1"/>
          </p:cNvSpPr>
          <p:nvPr>
            <p:ph idx="1"/>
          </p:nvPr>
        </p:nvSpPr>
        <p:spPr>
          <a:xfrm>
            <a:off x="467544" y="1628800"/>
            <a:ext cx="8280919" cy="4619624"/>
          </a:xfrm>
        </p:spPr>
        <p:txBody>
          <a:bodyPr>
            <a:normAutofit/>
          </a:bodyPr>
          <a:lstStyle/>
          <a:p>
            <a:pPr>
              <a:buNone/>
            </a:pPr>
            <a:r>
              <a:rPr lang="en-US" sz="3200" dirty="0" smtClean="0">
                <a:ea typeface="ＭＳ Ｐゴシック" pitchFamily="-106" charset="-128"/>
                <a:cs typeface="ＭＳ Ｐゴシック" pitchFamily="-106" charset="-128"/>
              </a:rPr>
              <a:t> Related to individual factors:</a:t>
            </a:r>
          </a:p>
          <a:p>
            <a:pPr marL="514350" indent="-514350">
              <a:buAutoNum type="arabicPeriod"/>
            </a:pPr>
            <a:r>
              <a:rPr lang="en-US" sz="3200" dirty="0" smtClean="0">
                <a:ea typeface="ＭＳ Ｐゴシック" pitchFamily="-106" charset="-128"/>
                <a:cs typeface="ＭＳ Ｐゴシック" pitchFamily="-106" charset="-128"/>
              </a:rPr>
              <a:t>The practitioner’s personal attributes e.g.</a:t>
            </a:r>
          </a:p>
          <a:p>
            <a:pPr marL="971550" lvl="5" indent="-514350"/>
            <a:r>
              <a:rPr lang="en-US" sz="2800" dirty="0">
                <a:ea typeface="ＭＳ Ｐゴシック" pitchFamily="-106" charset="-128"/>
                <a:cs typeface="ＭＳ Ｐゴシック" pitchFamily="-106" charset="-128"/>
              </a:rPr>
              <a:t>Motivation to do </a:t>
            </a:r>
            <a:r>
              <a:rPr lang="en-US" sz="2800" dirty="0" smtClean="0">
                <a:ea typeface="ＭＳ Ｐゴシック" pitchFamily="-106" charset="-128"/>
                <a:cs typeface="ＭＳ Ｐゴシック" pitchFamily="-106" charset="-128"/>
              </a:rPr>
              <a:t>better</a:t>
            </a:r>
          </a:p>
          <a:p>
            <a:pPr marL="971550" lvl="5" indent="-514350"/>
            <a:r>
              <a:rPr lang="en-US" sz="2800" dirty="0" smtClean="0">
                <a:ea typeface="ＭＳ Ｐゴシック" pitchFamily="-106" charset="-128"/>
                <a:cs typeface="ＭＳ Ｐゴシック" pitchFamily="-106" charset="-128"/>
              </a:rPr>
              <a:t>Ability </a:t>
            </a:r>
            <a:r>
              <a:rPr lang="en-US" sz="2800" dirty="0">
                <a:ea typeface="ＭＳ Ｐゴシック" pitchFamily="-106" charset="-128"/>
                <a:cs typeface="ＭＳ Ｐゴシック" pitchFamily="-106" charset="-128"/>
              </a:rPr>
              <a:t>to focus on client </a:t>
            </a:r>
            <a:r>
              <a:rPr lang="en-US" sz="2800" dirty="0" smtClean="0">
                <a:ea typeface="ＭＳ Ｐゴシック" pitchFamily="-106" charset="-128"/>
                <a:cs typeface="ＭＳ Ｐゴシック" pitchFamily="-106" charset="-128"/>
              </a:rPr>
              <a:t>needs</a:t>
            </a:r>
          </a:p>
          <a:p>
            <a:pPr marL="971550" lvl="5" indent="-514350"/>
            <a:r>
              <a:rPr lang="en-US" sz="2800" dirty="0" smtClean="0">
                <a:ea typeface="ＭＳ Ｐゴシック" pitchFamily="-106" charset="-128"/>
                <a:cs typeface="ＭＳ Ｐゴシック" pitchFamily="-106" charset="-128"/>
              </a:rPr>
              <a:t>Self </a:t>
            </a:r>
            <a:r>
              <a:rPr lang="en-US" sz="2800" dirty="0">
                <a:ea typeface="ＭＳ Ｐゴシック" pitchFamily="-106" charset="-128"/>
                <a:cs typeface="ＭＳ Ｐゴシック" pitchFamily="-106" charset="-128"/>
              </a:rPr>
              <a:t>esteem, resilience </a:t>
            </a:r>
            <a:endParaRPr lang="en-US" sz="2800" dirty="0" smtClean="0">
              <a:ea typeface="ＭＳ Ｐゴシック" pitchFamily="-106" charset="-128"/>
              <a:cs typeface="ＭＳ Ｐゴシック" pitchFamily="-106" charset="-128"/>
            </a:endParaRPr>
          </a:p>
          <a:p>
            <a:pPr>
              <a:buNone/>
            </a:pPr>
            <a:r>
              <a:rPr lang="en-US" sz="3200" dirty="0" smtClean="0">
                <a:ea typeface="ＭＳ Ｐゴシック" pitchFamily="-106" charset="-128"/>
                <a:cs typeface="ＭＳ Ｐゴシック" pitchFamily="-106" charset="-128"/>
              </a:rPr>
              <a:t>2. The practitioner’s ability to reflect and learn from reflection</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2740</TotalTime>
  <Words>1422</Words>
  <Application>Microsoft Office PowerPoint</Application>
  <PresentationFormat>On-screen Show (4:3)</PresentationFormat>
  <Paragraphs>252</Paragraphs>
  <Slides>24</Slides>
  <Notes>15</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Developing learner competency in the clinical environment</vt:lpstr>
      <vt:lpstr>Experiential learning  Search for meaning</vt:lpstr>
      <vt:lpstr>This introductory session combines:</vt:lpstr>
      <vt:lpstr> GRACE Course Participant Booklet</vt:lpstr>
      <vt:lpstr>Experience and reflection on that experience changes us and our practice </vt:lpstr>
      <vt:lpstr>Your clinical experience</vt:lpstr>
      <vt:lpstr>Group together with others</vt:lpstr>
      <vt:lpstr>Novice Expert Stage Development </vt:lpstr>
      <vt:lpstr>Experience over time changes practice</vt:lpstr>
      <vt:lpstr>Novice to Expert </vt:lpstr>
      <vt:lpstr>Novice Expert Practice</vt:lpstr>
      <vt:lpstr>Activity </vt:lpstr>
      <vt:lpstr>What helped you to develop your professional expertise?</vt:lpstr>
      <vt:lpstr>Schön’s Reflective Practice  </vt:lpstr>
      <vt:lpstr> Expertise in Clinical Reasoning   </vt:lpstr>
      <vt:lpstr> Knowledge: 3 different types   </vt:lpstr>
      <vt:lpstr>Important elements</vt:lpstr>
      <vt:lpstr> The importance of metacognition: Thinking about thinking </vt:lpstr>
      <vt:lpstr>Clinical reasoning: different processes </vt:lpstr>
      <vt:lpstr>Modelling (Thinking  aloud)  clinical reasoning</vt:lpstr>
      <vt:lpstr>Think aloud approach</vt:lpstr>
      <vt:lpstr>Summary: Key points related to developing professional expertise</vt:lpstr>
      <vt:lpstr>Remember </vt:lpstr>
      <vt:lpstr>Guiding Principles for Teaching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Dawn Best</dc:creator>
  <cp:lastModifiedBy>CPN Gippsland</cp:lastModifiedBy>
  <cp:revision>202</cp:revision>
  <cp:lastPrinted>2013-06-19T04:11:48Z</cp:lastPrinted>
  <dcterms:created xsi:type="dcterms:W3CDTF">2013-06-17T00:30:01Z</dcterms:created>
  <dcterms:modified xsi:type="dcterms:W3CDTF">2013-12-01T06:42:43Z</dcterms:modified>
</cp:coreProperties>
</file>