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61" r:id="rId2"/>
    <p:sldId id="362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82971" autoAdjust="0"/>
  </p:normalViewPr>
  <p:slideViewPr>
    <p:cSldViewPr snapToObjects="1">
      <p:cViewPr varScale="1">
        <p:scale>
          <a:sx n="96" d="100"/>
          <a:sy n="96" d="100"/>
        </p:scale>
        <p:origin x="-20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0"/>
    </p:cViewPr>
  </p:sorterViewPr>
  <p:notesViewPr>
    <p:cSldViewPr snapToObjects="1">
      <p:cViewPr varScale="1">
        <p:scale>
          <a:sx n="81" d="100"/>
          <a:sy n="81" d="100"/>
        </p:scale>
        <p:origin x="-4020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814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0D869-33B5-034D-8DBF-49DCE52E4C01}" type="datetimeFigureOut">
              <a:rPr lang="en-US" smtClean="0"/>
              <a:pPr/>
              <a:t>12/1/2013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1FE9C-EAC3-4C44-A6D4-C1B17D596C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9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this slides begins with general statements of the relevance of reflection to the development of clinical competence</a:t>
            </a:r>
            <a:r>
              <a:rPr lang="en-US" baseline="0" dirty="0" smtClean="0"/>
              <a:t> and then shifts to </a:t>
            </a:r>
            <a:r>
              <a:rPr lang="en-US" baseline="0" dirty="0" err="1" smtClean="0"/>
              <a:t>personalise</a:t>
            </a:r>
            <a:r>
              <a:rPr lang="en-US" baseline="0" dirty="0" smtClean="0"/>
              <a:t> reflection as a learning process in the GRACE.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59115-CCBC-5E46-B4E3-E291E640B80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Donald </a:t>
            </a:r>
            <a:r>
              <a:rPr lang="en-US" dirty="0" err="1" smtClean="0"/>
              <a:t>Schon</a:t>
            </a:r>
            <a:r>
              <a:rPr lang="en-US" baseline="0" dirty="0" err="1" smtClean="0"/>
              <a:t>‘s</a:t>
            </a:r>
            <a:r>
              <a:rPr lang="en-US" baseline="0" dirty="0" smtClean="0"/>
              <a:t> work in the 1980’s extended earlier thinking in highlighting the importance of reflection in professional practice.. </a:t>
            </a:r>
          </a:p>
          <a:p>
            <a:r>
              <a:rPr lang="en-US" dirty="0" smtClean="0"/>
              <a:t>Note that novices are so busy doing that they have difficulty reflecting in action as well.  It is a bit like talking when you first start driving a car or riding a bike. You may need to help learners structure pauses throughout to reflect on aspects of practice.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59115-CCBC-5E46-B4E3-E291E640B80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Many cycles of reflection in the literature</a:t>
            </a:r>
            <a:r>
              <a:rPr lang="en-US" baseline="0" dirty="0" smtClean="0"/>
              <a:t> and this process draws on  key stages of the Gibbs cycle see P 150 Rose and Best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59115-CCBC-5E46-B4E3-E291E640B80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Copy in Participant Booklet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59115-CCBC-5E46-B4E3-E291E640B80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59115-CCBC-5E46-B4E3-E291E640B80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allowed for writing 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59115-CCBC-5E46-B4E3-E291E640B80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4" y="128889"/>
            <a:ext cx="8974137" cy="621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381951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5DC1-A6F4-4B57-A3E3-9888BA04158E}" type="datetime1">
              <a:rPr lang="en-US" smtClean="0"/>
              <a:t>12/1/2013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841D-2EAA-0F4B-95EC-0D5D03A860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BBF2-EE5C-44AF-8B0D-EE60D68D40AB}" type="datetime1">
              <a:rPr lang="en-US" smtClean="0"/>
              <a:t>12/1/2013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841D-2EAA-0F4B-95EC-0D5D03A860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1" y="113079"/>
            <a:ext cx="8980487" cy="621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pic>
        <p:nvPicPr>
          <p:cNvPr id="27652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997" y="6412094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104A-7844-4627-B8D2-F2ACD8D993E1}" type="datetime1">
              <a:rPr lang="en-US" smtClean="0"/>
              <a:t>12/1/2013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841D-2EAA-0F4B-95EC-0D5D03A860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A920-C5A5-4664-878D-B525ED6CC34A}" type="datetime1">
              <a:rPr lang="en-US" smtClean="0"/>
              <a:t>12/1/2013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841D-2EAA-0F4B-95EC-0D5D03A860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A751-7602-4D30-B06C-9768C71FA8F3}" type="datetime1">
              <a:rPr lang="en-US" smtClean="0"/>
              <a:t>12/1/2013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841D-2EAA-0F4B-95EC-0D5D03A860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9" y="138113"/>
            <a:ext cx="8980487" cy="609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pic>
        <p:nvPicPr>
          <p:cNvPr id="30724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325413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FE83-B949-42D3-A8FD-FE24D46F23A8}" type="datetime1">
              <a:rPr lang="en-US" smtClean="0"/>
              <a:t>12/1/2013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841D-2EAA-0F4B-95EC-0D5D03A860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EEEB-C5EE-4020-A2A5-AD2D406CCABA}" type="datetime1">
              <a:rPr lang="en-US" smtClean="0"/>
              <a:t>12/1/2013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841D-2EAA-0F4B-95EC-0D5D03A860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9F7B-1AEB-431F-9F39-71203622A4C2}" type="datetime1">
              <a:rPr lang="en-US" smtClean="0"/>
              <a:t>12/1/2013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841D-2EAA-0F4B-95EC-0D5D03A860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26574-8648-44DE-A18C-887309765F87}" type="datetime1">
              <a:rPr lang="en-US" smtClean="0"/>
              <a:t>12/1/2013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3841D-2EAA-0F4B-95EC-0D5D03A860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Reflection as a clinical educator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GRACE Session 16 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6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Making sense of your GRACE experience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n-US" dirty="0" smtClean="0"/>
              <a:t>Get comfortable, pen and paper at hand</a:t>
            </a:r>
          </a:p>
          <a:p>
            <a:r>
              <a:rPr lang="en-US" dirty="0" smtClean="0"/>
              <a:t>Use the next (quiet) 5 minutes to reflect on your experiences during the GRACE course</a:t>
            </a:r>
          </a:p>
          <a:p>
            <a:r>
              <a:rPr lang="en-US" dirty="0" smtClean="0"/>
              <a:t>Refer to the GRACE time table, the papers on the wall in the room  and  your own working papers as triggers</a:t>
            </a:r>
          </a:p>
          <a:p>
            <a:r>
              <a:rPr lang="en-US" dirty="0" smtClean="0"/>
              <a:t>Write… your highlights, your questions, your feelings. What ever comes to mind!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8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Verbal  Debriefing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pairs</a:t>
            </a:r>
          </a:p>
          <a:p>
            <a:r>
              <a:rPr lang="en-US" dirty="0" smtClean="0"/>
              <a:t>Participant 1 ( Reflector) </a:t>
            </a:r>
          </a:p>
          <a:p>
            <a:pPr lvl="1"/>
            <a:r>
              <a:rPr lang="en-US" dirty="0" smtClean="0"/>
              <a:t>responds to the prompting questioning and active listening of partner  </a:t>
            </a:r>
          </a:p>
          <a:p>
            <a:r>
              <a:rPr lang="en-US" dirty="0" smtClean="0"/>
              <a:t>Participant 2 (Facilitator) </a:t>
            </a:r>
          </a:p>
          <a:p>
            <a:pPr lvl="1"/>
            <a:r>
              <a:rPr lang="en-US" dirty="0" smtClean="0"/>
              <a:t>Uses active listening and the suggested questions to assist reflection.</a:t>
            </a:r>
          </a:p>
        </p:txBody>
      </p:sp>
    </p:spTree>
    <p:extLst>
      <p:ext uri="{BB962C8B-B14F-4D97-AF65-F5344CB8AC3E}">
        <p14:creationId xmlns:p14="http://schemas.microsoft.com/office/powerpoint/2010/main" val="25955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Some suggested questions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/>
              <a:t>What were the highlights  for you of the GRACE course… Why?  </a:t>
            </a:r>
          </a:p>
          <a:p>
            <a:r>
              <a:rPr lang="en-US" dirty="0" smtClean="0"/>
              <a:t>Were there any bits you found difficult?</a:t>
            </a:r>
          </a:p>
          <a:p>
            <a:r>
              <a:rPr lang="en-US" dirty="0" smtClean="0"/>
              <a:t>Do you know why?</a:t>
            </a:r>
          </a:p>
          <a:p>
            <a:r>
              <a:rPr lang="en-US" dirty="0" smtClean="0"/>
              <a:t>What ideas will you implement in your clinical education practice?</a:t>
            </a:r>
          </a:p>
          <a:p>
            <a:r>
              <a:rPr lang="en-US" dirty="0" smtClean="0"/>
              <a:t>What were the surprises for you during the course?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39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68" y="288228"/>
            <a:ext cx="8229600" cy="1630362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Your reflection on learning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68" y="1700809"/>
            <a:ext cx="8229600" cy="4608512"/>
          </a:xfrm>
        </p:spPr>
        <p:txBody>
          <a:bodyPr/>
          <a:lstStyle/>
          <a:p>
            <a:pPr marL="514350" indent="-514350">
              <a:buFont typeface="Arial"/>
              <a:buAutoNum type="arabicPeriod"/>
            </a:pPr>
            <a:r>
              <a:rPr lang="en-US" dirty="0"/>
              <a:t>Refer Participant Book</a:t>
            </a:r>
          </a:p>
          <a:p>
            <a:pPr marL="514350" indent="-514350">
              <a:buAutoNum type="arabicPeriod"/>
            </a:pPr>
            <a:r>
              <a:rPr lang="en-US" dirty="0" smtClean="0"/>
              <a:t>Check your responses to the Day 1 self-evaluation homework task as related to the BPCLE</a:t>
            </a:r>
          </a:p>
          <a:p>
            <a:pPr marL="514350" indent="-514350">
              <a:buAutoNum type="arabicPeriod"/>
            </a:pPr>
            <a:r>
              <a:rPr lang="en-US" dirty="0" smtClean="0"/>
              <a:t> Refer to your notes throughout the GRACE course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strategies do you have for the future?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02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3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Your personal critical reflection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final page in your Participant book for future reference</a:t>
            </a:r>
          </a:p>
          <a:p>
            <a:endParaRPr lang="en-US" dirty="0" smtClean="0"/>
          </a:p>
          <a:p>
            <a:r>
              <a:rPr lang="en-US" smtClean="0"/>
              <a:t>Best </a:t>
            </a:r>
            <a:r>
              <a:rPr lang="en-US" dirty="0" smtClean="0"/>
              <a:t>wishes for your future practice as a GRACE supervisor</a:t>
            </a:r>
          </a:p>
          <a:p>
            <a:endParaRPr lang="en-US" dirty="0" smtClean="0"/>
          </a:p>
          <a:p>
            <a:r>
              <a:rPr lang="en-US" dirty="0" smtClean="0"/>
              <a:t>Enjoy being a clinical educator!!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1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Session aims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7638"/>
            <a:ext cx="8496944" cy="4708525"/>
          </a:xfrm>
        </p:spPr>
        <p:txBody>
          <a:bodyPr/>
          <a:lstStyle/>
          <a:p>
            <a:r>
              <a:rPr lang="en-US" dirty="0" smtClean="0"/>
              <a:t>To encourage reflective processes related to your learning during the GRACE course and your developing expertise as a clinical educator </a:t>
            </a:r>
          </a:p>
          <a:p>
            <a:pPr>
              <a:buNone/>
            </a:pPr>
            <a:r>
              <a:rPr lang="en-US" dirty="0" smtClean="0"/>
              <a:t>	AND </a:t>
            </a:r>
          </a:p>
          <a:p>
            <a:r>
              <a:rPr lang="en-US" dirty="0" smtClean="0"/>
              <a:t>To introduce you to strategies to enable you to assist others to reflect on their practice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0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Relevance of reflection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667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Essential process in:</a:t>
            </a:r>
          </a:p>
          <a:p>
            <a:pPr lvl="1"/>
            <a:r>
              <a:rPr lang="en-US" dirty="0" smtClean="0"/>
              <a:t>Developing professional competence</a:t>
            </a:r>
          </a:p>
          <a:p>
            <a:pPr lvl="1"/>
            <a:r>
              <a:rPr lang="en-US" dirty="0" smtClean="0"/>
              <a:t>Being a lifelong learner and searching for meaning</a:t>
            </a:r>
          </a:p>
          <a:p>
            <a:pPr lvl="1"/>
            <a:r>
              <a:rPr lang="en-US" dirty="0" smtClean="0"/>
              <a:t>Ongoing professional and personal development</a:t>
            </a:r>
          </a:p>
          <a:p>
            <a:pPr lvl="1"/>
            <a:r>
              <a:rPr lang="en-US" dirty="0" smtClean="0"/>
              <a:t>Making sense of the activities in the TLOF and the challenging learning situation</a:t>
            </a:r>
          </a:p>
          <a:p>
            <a:pPr lvl="1"/>
            <a:r>
              <a:rPr lang="en-US" dirty="0" smtClean="0"/>
              <a:t>Applying theory to practice to explain or predict</a:t>
            </a:r>
          </a:p>
          <a:p>
            <a:pPr lvl="1"/>
            <a:r>
              <a:rPr lang="en-US" dirty="0" smtClean="0"/>
              <a:t>Kolb’s learning cycle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AU" sz="2400" dirty="0"/>
              <a:t>Baird &amp; Winter </a:t>
            </a:r>
            <a:r>
              <a:rPr lang="en-AU" sz="2400" dirty="0" smtClean="0"/>
              <a:t>(2005) in Rose &amp; Best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629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Schön’s</a:t>
            </a:r>
            <a:r>
              <a:rPr lang="en-US" b="1" dirty="0">
                <a:solidFill>
                  <a:srgbClr val="0070C0"/>
                </a:solidFill>
              </a:rPr>
              <a:t> Reflective Practice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95736" y="1700808"/>
            <a:ext cx="4572000" cy="3551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000" dirty="0" smtClean="0"/>
              <a:t>Experience /event </a:t>
            </a:r>
            <a:endParaRPr lang="en-AU" sz="4000" dirty="0"/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dirty="0"/>
              <a:t>	</a:t>
            </a:r>
            <a:r>
              <a:rPr lang="en-US" sz="2800" i="1" dirty="0">
                <a:solidFill>
                  <a:srgbClr val="0070C0"/>
                </a:solidFill>
              </a:rPr>
              <a:t>Surprise</a:t>
            </a:r>
            <a:endParaRPr lang="en-AU" sz="2800" i="1" dirty="0">
              <a:solidFill>
                <a:srgbClr val="0070C0"/>
              </a:solidFill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000" dirty="0"/>
              <a:t>Reflection–in-</a:t>
            </a:r>
            <a:r>
              <a:rPr lang="en-US" sz="4000" dirty="0" smtClean="0"/>
              <a:t>action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i="1" dirty="0" smtClean="0">
                <a:solidFill>
                  <a:srgbClr val="0070C0"/>
                </a:solidFill>
              </a:rPr>
              <a:t>Experimentation</a:t>
            </a:r>
            <a:endParaRPr lang="en-US" sz="4000" i="1" dirty="0" smtClean="0">
              <a:solidFill>
                <a:srgbClr val="0070C0"/>
              </a:solidFill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000" dirty="0" smtClean="0"/>
              <a:t>Reflection–on-action</a:t>
            </a:r>
            <a:endParaRPr lang="en-US" dirty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1259632" y="1928507"/>
            <a:ext cx="144016" cy="309634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1115616" y="5575243"/>
            <a:ext cx="1989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Kaufman 2003</a:t>
            </a:r>
          </a:p>
        </p:txBody>
      </p:sp>
    </p:spTree>
    <p:extLst>
      <p:ext uri="{BB962C8B-B14F-4D97-AF65-F5344CB8AC3E}">
        <p14:creationId xmlns:p14="http://schemas.microsoft.com/office/powerpoint/2010/main" val="1042405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Skills needed for reflection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56184"/>
            <a:ext cx="8003232" cy="52565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Self awareness</a:t>
            </a:r>
          </a:p>
          <a:p>
            <a:r>
              <a:rPr lang="en-US" dirty="0" smtClean="0"/>
              <a:t>Description, being </a:t>
            </a:r>
            <a:r>
              <a:rPr lang="en-US" dirty="0"/>
              <a:t>able to : </a:t>
            </a:r>
            <a:endParaRPr lang="en-US" dirty="0" smtClean="0"/>
          </a:p>
          <a:p>
            <a:pPr lvl="1"/>
            <a:r>
              <a:rPr lang="en-US" dirty="0" smtClean="0"/>
              <a:t>recognise </a:t>
            </a:r>
          </a:p>
          <a:p>
            <a:pPr lvl="1"/>
            <a:r>
              <a:rPr lang="en-US" dirty="0" smtClean="0"/>
              <a:t>recall  </a:t>
            </a:r>
          </a:p>
          <a:p>
            <a:pPr lvl="1"/>
            <a:r>
              <a:rPr lang="en-US" dirty="0" smtClean="0"/>
              <a:t>describe the event</a:t>
            </a:r>
          </a:p>
          <a:p>
            <a:r>
              <a:rPr lang="en-US" dirty="0" smtClean="0"/>
              <a:t>Critical analysis</a:t>
            </a:r>
          </a:p>
          <a:p>
            <a:r>
              <a:rPr lang="en-US" dirty="0" smtClean="0"/>
              <a:t> Synthesis</a:t>
            </a:r>
          </a:p>
          <a:p>
            <a:r>
              <a:rPr lang="en-US" dirty="0" smtClean="0"/>
              <a:t> Evaluation</a:t>
            </a:r>
          </a:p>
          <a:p>
            <a:endParaRPr lang="en-US" dirty="0"/>
          </a:p>
          <a:p>
            <a:r>
              <a:rPr lang="en-US" sz="2400" dirty="0">
                <a:solidFill>
                  <a:prstClr val="black"/>
                </a:solidFill>
                <a:ea typeface="+mj-ea"/>
                <a:cs typeface="+mj-cs"/>
              </a:rPr>
              <a:t>Boud Keogh &amp; Walker 1985  in Wainwright et al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6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Methods to encourage reflection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 dirty="0" smtClean="0"/>
              <a:t>Peer discussion</a:t>
            </a:r>
          </a:p>
          <a:p>
            <a:r>
              <a:rPr lang="en-US" dirty="0" smtClean="0"/>
              <a:t>Reflective writing: journals, diaries, templates</a:t>
            </a:r>
          </a:p>
          <a:p>
            <a:r>
              <a:rPr lang="en-US" dirty="0" smtClean="0"/>
              <a:t>Modeling the process</a:t>
            </a:r>
          </a:p>
          <a:p>
            <a:pPr lvl="1"/>
            <a:r>
              <a:rPr lang="en-US" dirty="0" smtClean="0"/>
              <a:t>Self disclosure</a:t>
            </a:r>
          </a:p>
          <a:p>
            <a:pPr lvl="1"/>
            <a:r>
              <a:rPr lang="en-US" dirty="0" smtClean="0"/>
              <a:t>Talking aloud</a:t>
            </a:r>
          </a:p>
          <a:p>
            <a:pPr lvl="1"/>
            <a:r>
              <a:rPr lang="en-US" dirty="0" smtClean="0"/>
              <a:t>Sharing a journal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Baird </a:t>
            </a:r>
            <a:r>
              <a:rPr lang="en-US" dirty="0"/>
              <a:t>&amp; Winter 2005 in Rose &amp; Best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21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Example of a template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58200" cy="47853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Student Reflective Practice tool developed for Community Health (Gippsland, 2012)</a:t>
            </a:r>
          </a:p>
          <a:p>
            <a:endParaRPr lang="en-US" dirty="0" smtClean="0"/>
          </a:p>
          <a:p>
            <a:r>
              <a:rPr lang="en-US" dirty="0" smtClean="0"/>
              <a:t>Describe:  What happened?</a:t>
            </a:r>
          </a:p>
          <a:p>
            <a:r>
              <a:rPr lang="en-US" dirty="0" smtClean="0"/>
              <a:t>Analyse:  What did you learn?</a:t>
            </a:r>
          </a:p>
          <a:p>
            <a:r>
              <a:rPr lang="en-US" dirty="0" smtClean="0"/>
              <a:t>Action plan: What will you do now?     						i.e. implications for future practice 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5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9300" y="-336550"/>
            <a:ext cx="10642600" cy="753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9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Encouraging reflective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Being effective relates to:</a:t>
            </a:r>
          </a:p>
          <a:p>
            <a:r>
              <a:rPr lang="en-US" dirty="0" smtClean="0"/>
              <a:t>Recognition of the importance of reflection</a:t>
            </a:r>
          </a:p>
          <a:p>
            <a:r>
              <a:rPr lang="en-US" dirty="0" smtClean="0"/>
              <a:t>Supportive learning environment</a:t>
            </a:r>
          </a:p>
          <a:p>
            <a:r>
              <a:rPr lang="en-US" dirty="0" smtClean="0"/>
              <a:t>Opportunity for good role models</a:t>
            </a:r>
          </a:p>
          <a:p>
            <a:r>
              <a:rPr lang="en-US" dirty="0" smtClean="0"/>
              <a:t>Scheduling time</a:t>
            </a:r>
          </a:p>
          <a:p>
            <a:r>
              <a:rPr lang="en-US" dirty="0" smtClean="0"/>
              <a:t>Using a variety of different methods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400" dirty="0"/>
              <a:t>Baird &amp; Winter 2005 in Rose &amp; Best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65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2555</TotalTime>
  <Words>605</Words>
  <Application>Microsoft Office PowerPoint</Application>
  <PresentationFormat>On-screen Show (4:3)</PresentationFormat>
  <Paragraphs>100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Reflection as a clinical educator</vt:lpstr>
      <vt:lpstr>Session aims</vt:lpstr>
      <vt:lpstr>Relevance of reflection </vt:lpstr>
      <vt:lpstr>Schön’s Reflective Practice  </vt:lpstr>
      <vt:lpstr>Skills needed for reflection </vt:lpstr>
      <vt:lpstr>Methods to encourage reflection </vt:lpstr>
      <vt:lpstr>Example of a template</vt:lpstr>
      <vt:lpstr>PowerPoint Presentation</vt:lpstr>
      <vt:lpstr>Encouraging reflective practice</vt:lpstr>
      <vt:lpstr>Making sense of your GRACE experience</vt:lpstr>
      <vt:lpstr>Verbal  Debriefing </vt:lpstr>
      <vt:lpstr>Some suggested questions </vt:lpstr>
      <vt:lpstr>Your reflection on learning</vt:lpstr>
      <vt:lpstr>Your personal critical reflection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Dawn Best</dc:creator>
  <cp:lastModifiedBy>CPN Gippsland</cp:lastModifiedBy>
  <cp:revision>178</cp:revision>
  <dcterms:created xsi:type="dcterms:W3CDTF">2013-06-12T23:08:25Z</dcterms:created>
  <dcterms:modified xsi:type="dcterms:W3CDTF">2013-12-01T06:40:17Z</dcterms:modified>
</cp:coreProperties>
</file>